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89" r:id="rId3"/>
    <p:sldId id="339" r:id="rId4"/>
    <p:sldId id="336" r:id="rId5"/>
    <p:sldId id="328" r:id="rId6"/>
    <p:sldId id="337" r:id="rId7"/>
    <p:sldId id="296" r:id="rId8"/>
    <p:sldId id="329" r:id="rId9"/>
    <p:sldId id="331" r:id="rId10"/>
    <p:sldId id="330" r:id="rId11"/>
    <p:sldId id="335" r:id="rId12"/>
    <p:sldId id="309" r:id="rId13"/>
    <p:sldId id="307" r:id="rId14"/>
    <p:sldId id="308" r:id="rId15"/>
    <p:sldId id="311" r:id="rId16"/>
    <p:sldId id="310" r:id="rId17"/>
    <p:sldId id="316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6ECDD8D-06C9-4E61-B8D8-9717FB912031}" type="datetimeFigureOut">
              <a:rPr lang="ko-KR" altLang="en-US" smtClean="0"/>
              <a:pPr/>
              <a:t>2020-07-24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8BA71A8-2BE6-4368-BF67-5CC88E3D7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3044551"/>
          </a:xfrm>
        </p:spPr>
        <p:txBody>
          <a:bodyPr>
            <a:normAutofit/>
          </a:bodyPr>
          <a:lstStyle/>
          <a:p>
            <a:r>
              <a:rPr lang="ko-KR" altLang="en-US" sz="5200" dirty="0" err="1" smtClean="0">
                <a:solidFill>
                  <a:schemeClr val="tx1"/>
                </a:solidFill>
              </a:rPr>
              <a:t>임칙서와</a:t>
            </a:r>
            <a:r>
              <a:rPr lang="en-US" altLang="ko-KR" sz="5200" dirty="0" smtClean="0">
                <a:solidFill>
                  <a:schemeClr val="tx1"/>
                </a:solidFill>
              </a:rPr>
              <a:t> </a:t>
            </a:r>
            <a:r>
              <a:rPr lang="ko-KR" altLang="en-US" sz="5200" dirty="0" smtClean="0">
                <a:solidFill>
                  <a:schemeClr val="tx1"/>
                </a:solidFill>
              </a:rPr>
              <a:t>아편전쟁</a:t>
            </a:r>
            <a:endParaRPr lang="ko-KR" altLang="en-US" sz="5200" dirty="0">
              <a:solidFill>
                <a:schemeClr val="tx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복건 출생</a:t>
            </a:r>
            <a:endParaRPr lang="en-US" altLang="ko-KR" sz="1800" dirty="0" smtClean="0"/>
          </a:p>
          <a:p>
            <a:r>
              <a:rPr lang="en-US" altLang="ko-KR" sz="1800" dirty="0" smtClean="0"/>
              <a:t>1811</a:t>
            </a:r>
            <a:r>
              <a:rPr lang="ko-KR" altLang="en-US" sz="1800" dirty="0" smtClean="0"/>
              <a:t>년</a:t>
            </a:r>
            <a:r>
              <a:rPr lang="en-US" altLang="ko-KR" sz="1800" dirty="0" smtClean="0"/>
              <a:t>(27</a:t>
            </a:r>
            <a:r>
              <a:rPr lang="ko-KR" altLang="en-US" sz="1800" dirty="0" smtClean="0"/>
              <a:t>세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 급제</a:t>
            </a:r>
            <a:endParaRPr lang="en-US" altLang="ko-KR" sz="1800" dirty="0" smtClean="0"/>
          </a:p>
          <a:p>
            <a:r>
              <a:rPr lang="ko-KR" altLang="en-US" sz="1800" dirty="0" err="1" smtClean="0"/>
              <a:t>절강염운사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강소안찰사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강소순무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호광총독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엄금을 주장</a:t>
            </a:r>
            <a:r>
              <a:rPr lang="en-US" altLang="ko-KR" sz="1800" dirty="0" smtClean="0"/>
              <a:t>!</a:t>
            </a:r>
          </a:p>
          <a:p>
            <a:pPr lvl="2"/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도광제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(1821-1850)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는 </a:t>
            </a:r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임칙서를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흠차대신에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임명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(1838.12)</a:t>
            </a:r>
          </a:p>
          <a:p>
            <a:pPr lvl="2"/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비밀리에 광동의 아편문제와 실정을 조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사</a:t>
            </a:r>
            <a:endParaRPr lang="en-US" altLang="ko-KR" sz="18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아편밀무역자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1800" dirty="0">
                <a:latin typeface="양재벨라체M" pitchFamily="18" charset="-127"/>
                <a:ea typeface="양재벨라체M" pitchFamily="18" charset="-127"/>
              </a:rPr>
              <a:t>명단과 관련 지방관 체포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처단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(60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명 체포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lvl="2"/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외국 상인의 아편 회수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(2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만여 상자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와 소각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(1839.6.3)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아편금령 선포</a:t>
            </a:r>
            <a:endParaRPr lang="en-US" altLang="ko-KR" sz="18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수군을 정돈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해상 방비  </a:t>
            </a:r>
            <a:endParaRPr lang="en-US" altLang="ko-KR" sz="1800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임칙서</a:t>
            </a:r>
            <a:r>
              <a:rPr lang="ko-KR" altLang="en-US" dirty="0" err="1">
                <a:effectLst/>
              </a:rPr>
              <a:t>林則徐</a:t>
            </a:r>
            <a:r>
              <a:rPr lang="en-US" altLang="ko-KR" dirty="0">
                <a:effectLst/>
              </a:rPr>
              <a:t>(1785-1850</a:t>
            </a:r>
            <a:r>
              <a:rPr lang="en-US" altLang="ko-KR" dirty="0" smtClean="0">
                <a:effectLst/>
              </a:rPr>
              <a:t>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619672" y="5201467"/>
            <a:ext cx="6624736" cy="16116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서양무기를 구매하여 모방 제조</a:t>
            </a:r>
            <a:endParaRPr lang="en-US" altLang="ko-KR" dirty="0" smtClean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어민과 뱃사공 </a:t>
            </a:r>
            <a:r>
              <a:rPr lang="en-US" altLang="ko-KR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5</a:t>
            </a: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천명으로 수군 편성하여 훈련</a:t>
            </a:r>
            <a:endParaRPr lang="en-US" altLang="ko-KR" dirty="0" smtClean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60</a:t>
            </a: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척의 운반선을 전선으로 개조, </a:t>
            </a:r>
            <a:r>
              <a:rPr lang="en-US" altLang="ko-KR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100</a:t>
            </a:r>
            <a:r>
              <a:rPr lang="ko-KR" altLang="en-US" dirty="0" err="1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여척의</a:t>
            </a: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火船을 건조</a:t>
            </a:r>
            <a:endParaRPr lang="en-US" altLang="ko-KR" dirty="0" smtClean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호문의 </a:t>
            </a:r>
            <a:r>
              <a:rPr lang="ko-KR" altLang="en-US" dirty="0" err="1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위원도에</a:t>
            </a:r>
            <a:r>
              <a:rPr lang="ko-KR" altLang="en-US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포대 </a:t>
            </a: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설치</a:t>
            </a:r>
            <a:endParaRPr lang="en-US" altLang="ko-KR" dirty="0" smtClean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서양 대포 </a:t>
            </a:r>
            <a:r>
              <a:rPr lang="en-US" altLang="ko-KR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200</a:t>
            </a: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여문을 구입하여 </a:t>
            </a:r>
            <a:r>
              <a:rPr lang="ko-KR" altLang="en-US" dirty="0" err="1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주강</a:t>
            </a:r>
            <a:r>
              <a:rPr lang="ko-KR" altLang="en-US" dirty="0" smtClean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 연안에 배치</a:t>
            </a:r>
            <a:endParaRPr lang="ko-KR" altLang="en-US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0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smtClean="0"/>
              <a:t>아편은 엄금</a:t>
            </a:r>
            <a:r>
              <a:rPr lang="en-US" altLang="ko-KR" sz="2400" dirty="0" smtClean="0"/>
              <a:t>! </a:t>
            </a:r>
          </a:p>
          <a:p>
            <a:pPr marL="109728" indent="0">
              <a:buNone/>
            </a:pP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아편무역은 불법적 죄악적인 것으로 엄금하지만 </a:t>
            </a:r>
            <a:endParaRPr lang="en-US" altLang="ko-KR" sz="24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정상적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무역은 보호 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유지할 것을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주장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완강한 대외배척이 아니다</a:t>
            </a:r>
            <a:r>
              <a:rPr lang="en-US" altLang="ko-KR" sz="2400" dirty="0" smtClean="0"/>
              <a:t>!!</a:t>
            </a:r>
          </a:p>
          <a:p>
            <a:pPr marL="109728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대외적으로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국가 주권을 유지 보호한다는 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원칙</a:t>
            </a:r>
            <a:endParaRPr lang="en-US" altLang="ko-KR" sz="24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서양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근대문명에 대한 적극적 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관심</a:t>
            </a:r>
            <a:endParaRPr lang="en-US" altLang="ko-KR" sz="24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포르투갈어에 능통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막료들로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외국 역사와 지리를 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연구</a:t>
            </a:r>
            <a:endParaRPr lang="en-US" altLang="ko-KR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외국의 </a:t>
            </a:r>
            <a:r>
              <a:rPr lang="ko-KR" altLang="en-US" sz="2400" dirty="0" err="1" smtClean="0">
                <a:latin typeface="양재벨라체M" pitchFamily="18" charset="-127"/>
                <a:ea typeface="양재벨라체M" pitchFamily="18" charset="-127"/>
              </a:rPr>
              <a:t>신문ㆍ잡지ㆍ서적을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 err="1" smtClean="0">
                <a:latin typeface="양재벨라체M" pitchFamily="18" charset="-127"/>
                <a:ea typeface="양재벨라체M" pitchFamily="18" charset="-127"/>
              </a:rPr>
              <a:t>수집ㆍ번역을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적극 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지원</a:t>
            </a:r>
            <a:endParaRPr lang="en-US" altLang="ko-KR" sz="24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		(『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四洲志</a:t>
            </a: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』『</a:t>
            </a:r>
            <a:r>
              <a:rPr lang="ko-KR" altLang="en-US" sz="2400" dirty="0" err="1" smtClean="0">
                <a:latin typeface="양재벨라체M" pitchFamily="18" charset="-127"/>
                <a:ea typeface="양재벨라체M" pitchFamily="18" charset="-127"/>
              </a:rPr>
              <a:t>華事夷言</a:t>
            </a: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』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편찬</a:t>
            </a:r>
            <a:r>
              <a:rPr lang="en-US" altLang="ko-KR" sz="2400" dirty="0">
                <a:latin typeface="양재벨라체M" pitchFamily="18" charset="-127"/>
                <a:ea typeface="양재벨라체M" pitchFamily="18" charset="-127"/>
              </a:rPr>
              <a:t>)</a:t>
            </a:r>
            <a:endParaRPr lang="ko-KR" altLang="en-US" sz="2400" dirty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국제법에 </a:t>
            </a:r>
            <a:r>
              <a:rPr lang="ko-KR" altLang="en-US" sz="2400" dirty="0">
                <a:latin typeface="양재벨라체M" pitchFamily="18" charset="-127"/>
                <a:ea typeface="양재벨라체M" pitchFamily="18" charset="-127"/>
              </a:rPr>
              <a:t>관한 책 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번역</a:t>
            </a:r>
            <a:endParaRPr lang="ko-KR" altLang="en-US" sz="2400" dirty="0"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임칙서의</a:t>
            </a:r>
            <a:r>
              <a:rPr lang="ko-KR" altLang="en-US" dirty="0" smtClean="0"/>
              <a:t> 서양에 대한 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8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아편전쟁의 추이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20000" contrast="20000"/>
          </a:blip>
          <a:stretch>
            <a:fillRect/>
          </a:stretch>
        </p:blipFill>
        <p:spPr>
          <a:xfrm>
            <a:off x="0" y="1268760"/>
            <a:ext cx="9144000" cy="563293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5. 1</a:t>
            </a:r>
            <a:r>
              <a:rPr lang="ko-KR" altLang="en-US" dirty="0" smtClean="0"/>
              <a:t>차 아편전쟁의 발발과 추이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051720" y="3645024"/>
            <a:ext cx="6624736" cy="936104"/>
          </a:xfrm>
          <a:prstGeom prst="roundRect">
            <a:avLst/>
          </a:prstGeom>
          <a:noFill/>
          <a:ln w="889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1 2차 아편전쟁 영국군 진군로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1206" y="1124744"/>
            <a:ext cx="2780446" cy="246202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9512" y="1561662"/>
            <a:ext cx="7243304" cy="220936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1841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삭탈관직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신강으로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유배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이리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伊梨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지역을 </a:t>
            </a:r>
            <a:r>
              <a:rPr lang="ko-KR" altLang="en-US" dirty="0" smtClean="0">
                <a:solidFill>
                  <a:schemeClr val="tx1"/>
                </a:solidFill>
              </a:rPr>
              <a:t>탐내는 러시아에 대한 연구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『</a:t>
            </a:r>
            <a:r>
              <a:rPr lang="ko-KR" altLang="en-US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俄羅斯國紀要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』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편찬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임칙서는</a:t>
            </a:r>
            <a:r>
              <a:rPr lang="ko-KR" altLang="en-US" dirty="0" smtClean="0">
                <a:solidFill>
                  <a:schemeClr val="tx1"/>
                </a:solidFill>
              </a:rPr>
              <a:t> 중국의 영토를 노리는 러시아를 경계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 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1850</a:t>
            </a:r>
            <a:r>
              <a:rPr lang="ko-KR" altLang="en-US" dirty="0" smtClean="0">
                <a:solidFill>
                  <a:schemeClr val="tx1"/>
                </a:solidFill>
              </a:rPr>
              <a:t>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흠차대신에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임명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태평천국의 난을</a:t>
            </a:r>
            <a:r>
              <a:rPr lang="en-US" altLang="ko-KR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진압하라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광동성에서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피로로 급사</a:t>
            </a:r>
            <a:endParaRPr lang="ko-KR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None/>
            </a:pPr>
            <a:r>
              <a:rPr lang="ko-KR" altLang="en-US" sz="2000" dirty="0" smtClean="0"/>
              <a:t>① </a:t>
            </a:r>
            <a:r>
              <a:rPr lang="en-US" altLang="ko-KR" sz="2000" dirty="0" smtClean="0"/>
              <a:t>5</a:t>
            </a:r>
            <a:r>
              <a:rPr lang="ko-KR" altLang="en-US" sz="2000" dirty="0" err="1" smtClean="0"/>
              <a:t>개항구의</a:t>
            </a:r>
            <a:r>
              <a:rPr lang="ko-KR" altLang="en-US" sz="2000" dirty="0" smtClean="0"/>
              <a:t> 개항 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광주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복주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하문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영파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상해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) </a:t>
            </a:r>
            <a:endParaRPr lang="ko-KR" altLang="en-US" sz="2000" dirty="0" smtClean="0">
              <a:latin typeface="양재벨라체M" pitchFamily="18" charset="-127"/>
              <a:ea typeface="양재벨라체M" pitchFamily="18" charset="-127"/>
            </a:endParaRPr>
          </a:p>
          <a:p>
            <a:pPr fontAlgn="base">
              <a:buNone/>
            </a:pPr>
            <a:r>
              <a:rPr lang="ko-KR" altLang="en-US" sz="2000" dirty="0" smtClean="0"/>
              <a:t>② 홍콩 할양 </a:t>
            </a:r>
          </a:p>
          <a:p>
            <a:pPr fontAlgn="base">
              <a:buNone/>
            </a:pPr>
            <a:r>
              <a:rPr lang="ko-KR" altLang="en-US" sz="2000" dirty="0" smtClean="0"/>
              <a:t>③ </a:t>
            </a:r>
            <a:r>
              <a:rPr lang="ko-KR" altLang="en-US" sz="2000" dirty="0" err="1" smtClean="0"/>
              <a:t>공행제도</a:t>
            </a:r>
            <a:r>
              <a:rPr lang="ko-KR" altLang="en-US" sz="2000" dirty="0" smtClean="0"/>
              <a:t> 폐지 </a:t>
            </a:r>
          </a:p>
          <a:p>
            <a:pPr fontAlgn="base">
              <a:buNone/>
            </a:pPr>
            <a:r>
              <a:rPr lang="ko-KR" altLang="en-US" sz="2000" dirty="0" smtClean="0"/>
              <a:t>④ 관세협정 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수출입품에 대한 관세부과를 협의 결정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 fontAlgn="base">
              <a:buNone/>
            </a:pPr>
            <a:r>
              <a:rPr lang="ko-KR" altLang="en-US" sz="2000" dirty="0" smtClean="0"/>
              <a:t>⑤ 배상금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(2,100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만 달러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지급</a:t>
            </a:r>
          </a:p>
          <a:p>
            <a:pPr fontAlgn="base"/>
            <a:endParaRPr lang="en-US" altLang="ko-KR" sz="24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아편전쟁의 결과</a:t>
            </a:r>
            <a:r>
              <a:rPr lang="en-US" altLang="ko-KR" dirty="0" smtClean="0"/>
              <a:t>,  </a:t>
            </a:r>
            <a:r>
              <a:rPr lang="ko-KR" altLang="en-US" dirty="0" smtClean="0">
                <a:latin typeface="양재깨비체B" pitchFamily="18" charset="-127"/>
                <a:ea typeface="양재깨비체B" pitchFamily="18" charset="-127"/>
              </a:rPr>
              <a:t>남경조약</a:t>
            </a:r>
            <a:r>
              <a:rPr lang="en-US" altLang="ko-KR" sz="3600" dirty="0" smtClean="0"/>
              <a:t>(1842</a:t>
            </a:r>
            <a:r>
              <a:rPr lang="ko-KR" altLang="en-US" sz="3600" dirty="0" smtClean="0"/>
              <a:t>년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5" name="직사각형 4"/>
          <p:cNvSpPr/>
          <p:nvPr/>
        </p:nvSpPr>
        <p:spPr>
          <a:xfrm>
            <a:off x="611560" y="3325552"/>
            <a:ext cx="7427168" cy="15568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b="1" dirty="0" err="1" smtClean="0">
                <a:solidFill>
                  <a:schemeClr val="tx1"/>
                </a:solidFill>
              </a:rPr>
              <a:t>호문조약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영국인 범죄는 </a:t>
            </a:r>
            <a:r>
              <a:rPr lang="ko-KR" altLang="en-US" dirty="0" err="1" smtClean="0">
                <a:solidFill>
                  <a:schemeClr val="tx1"/>
                </a:solidFill>
              </a:rPr>
              <a:t>영국법에</a:t>
            </a:r>
            <a:r>
              <a:rPr lang="ko-KR" altLang="en-US" dirty="0" smtClean="0">
                <a:solidFill>
                  <a:schemeClr val="tx1"/>
                </a:solidFill>
              </a:rPr>
              <a:t> 의해 영사가 처리한다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2.</a:t>
            </a:r>
            <a:r>
              <a:rPr lang="ko-KR" altLang="en-US" dirty="0" smtClean="0">
                <a:solidFill>
                  <a:schemeClr val="tx1"/>
                </a:solidFill>
              </a:rPr>
              <a:t>중국은 영국을 최혜국으로 대우한다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</a:rPr>
              <a:t>영국인이 </a:t>
            </a:r>
            <a:r>
              <a:rPr lang="ko-KR" altLang="en-US" dirty="0" err="1" smtClean="0">
                <a:solidFill>
                  <a:schemeClr val="tx1"/>
                </a:solidFill>
              </a:rPr>
              <a:t>개항장내에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건출할</a:t>
            </a:r>
            <a:r>
              <a:rPr lang="ko-KR" altLang="en-US" dirty="0" smtClean="0">
                <a:solidFill>
                  <a:schemeClr val="tx1"/>
                </a:solidFill>
              </a:rPr>
              <a:t> 수 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dirty="0" smtClean="0">
                <a:solidFill>
                  <a:schemeClr val="tx1"/>
                </a:solidFill>
              </a:rPr>
              <a:t>4.</a:t>
            </a:r>
            <a:r>
              <a:rPr lang="ko-KR" altLang="en-US" dirty="0" smtClean="0">
                <a:solidFill>
                  <a:schemeClr val="tx1"/>
                </a:solidFill>
              </a:rPr>
              <a:t>관세를 낮추고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아편무역을</a:t>
            </a:r>
            <a:r>
              <a:rPr lang="ko-KR" altLang="en-US" dirty="0" smtClean="0">
                <a:solidFill>
                  <a:schemeClr val="tx1"/>
                </a:solidFill>
              </a:rPr>
              <a:t> 공개적이고 합법적인 무역으로 인정한다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24744" y="4823670"/>
            <a:ext cx="7200800" cy="11517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buFont typeface="Wingdings" pitchFamily="2" charset="2"/>
              <a:buChar char="Ø"/>
            </a:pPr>
            <a:r>
              <a:rPr lang="ko-KR" altLang="en-US" sz="2000" dirty="0">
                <a:solidFill>
                  <a:schemeClr val="tx1"/>
                </a:solidFill>
              </a:rPr>
              <a:t>아편전쟁은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fontAlgn="base"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영국이 </a:t>
            </a:r>
            <a:r>
              <a:rPr lang="ko-KR" altLang="en-US" dirty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무력을 동원하여 자국의 요구를 관철시킨 </a:t>
            </a:r>
            <a:r>
              <a:rPr lang="ko-KR" altLang="en-US" dirty="0" smtClean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것</a:t>
            </a:r>
            <a:endParaRPr lang="en-US" altLang="ko-KR" dirty="0" smtClean="0">
              <a:solidFill>
                <a:schemeClr val="tx1"/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fontAlgn="base"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이후 </a:t>
            </a:r>
            <a:r>
              <a:rPr lang="ko-KR" altLang="en-US" dirty="0" smtClean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서구 열강의 대중국 기본정책</a:t>
            </a:r>
            <a:r>
              <a:rPr lang="en-US" altLang="ko-KR" dirty="0" smtClean="0">
                <a:solidFill>
                  <a:schemeClr val="tx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87624" y="6007290"/>
            <a:ext cx="7956377" cy="85070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새로운 국제질서로 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편입이지만</a:t>
            </a:r>
            <a:r>
              <a:rPr lang="en-US" altLang="ko-KR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주권이나 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국제법에 대한 개념을 갖지 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않는 불평등 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종속적인 계약 </a:t>
            </a:r>
            <a:r>
              <a:rPr lang="en-US" altLang="ko-KR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!!</a:t>
            </a:r>
            <a:endParaRPr lang="ko-KR" altLang="en-US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376672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200" dirty="0" smtClean="0"/>
              <a:t>영국이 애로우호 사건을 계기로 전쟁선포  </a:t>
            </a:r>
            <a:endParaRPr lang="en-US" altLang="ko-KR" sz="2200" dirty="0" smtClean="0"/>
          </a:p>
          <a:p>
            <a:pPr fontAlgn="base">
              <a:buNone/>
            </a:pPr>
            <a:r>
              <a:rPr lang="en-US" altLang="ko-KR" sz="2200" dirty="0" smtClean="0"/>
              <a:t>	</a:t>
            </a:r>
            <a:r>
              <a:rPr lang="ko-KR" altLang="en-US" sz="2200" dirty="0" smtClean="0"/>
              <a:t>프랑스도 선교사가 처형된 사건을 빌미로 전쟁에 참여</a:t>
            </a:r>
            <a:endParaRPr lang="en-US" altLang="ko-KR" sz="2200" dirty="0" smtClean="0"/>
          </a:p>
          <a:p>
            <a:pPr fontAlgn="base"/>
            <a:r>
              <a:rPr lang="en-US" altLang="ko-KR" sz="2200" dirty="0" smtClean="0"/>
              <a:t>1857</a:t>
            </a:r>
            <a:r>
              <a:rPr lang="ko-KR" altLang="en-US" sz="2200" dirty="0" smtClean="0"/>
              <a:t>년 영불연합군이 광주 점령</a:t>
            </a:r>
            <a:endParaRPr lang="en-US" altLang="ko-KR" sz="2200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sz="2500" b="1" dirty="0" smtClean="0"/>
              <a:t>천진조약</a:t>
            </a:r>
            <a:r>
              <a:rPr lang="en-US" altLang="ko-KR" sz="2500" dirty="0" smtClean="0"/>
              <a:t>(1858)</a:t>
            </a:r>
            <a:endParaRPr lang="ko-KR" altLang="en-US" sz="2500" dirty="0" smtClean="0"/>
          </a:p>
          <a:p>
            <a:pPr fontAlgn="base"/>
            <a:endParaRPr lang="en-US" altLang="ko-KR" sz="2500" b="1" dirty="0" smtClean="0"/>
          </a:p>
          <a:p>
            <a:pPr fontAlgn="base"/>
            <a:endParaRPr lang="en-US" altLang="ko-KR" sz="2500" b="1" dirty="0"/>
          </a:p>
          <a:p>
            <a:pPr fontAlgn="base"/>
            <a:endParaRPr lang="en-US" altLang="ko-KR" sz="2500" b="1" dirty="0" smtClean="0"/>
          </a:p>
          <a:p>
            <a:pPr fontAlgn="base"/>
            <a:r>
              <a:rPr lang="ko-KR" altLang="en-US" sz="2500" b="1" dirty="0" err="1" smtClean="0"/>
              <a:t>해관세칙</a:t>
            </a:r>
            <a:r>
              <a:rPr lang="en-US" altLang="ko-KR" sz="2500" dirty="0" smtClean="0"/>
              <a:t>(</a:t>
            </a:r>
            <a:r>
              <a:rPr lang="ko-KR" altLang="en-US" sz="2500" dirty="0" smtClean="0"/>
              <a:t>상해</a:t>
            </a:r>
            <a:r>
              <a:rPr lang="en-US" altLang="ko-KR" sz="2500" dirty="0" smtClean="0"/>
              <a:t>, 1858.11)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6. 2</a:t>
            </a:r>
            <a:r>
              <a:rPr lang="ko-KR" altLang="en-US" dirty="0" smtClean="0"/>
              <a:t>차 아편전쟁</a:t>
            </a:r>
            <a:r>
              <a:rPr lang="en-US" altLang="ko-KR" dirty="0" smtClean="0"/>
              <a:t>(</a:t>
            </a:r>
            <a:r>
              <a:rPr lang="ko-KR" altLang="en-US" dirty="0" smtClean="0"/>
              <a:t>애로우호 사건</a:t>
            </a:r>
            <a:r>
              <a:rPr lang="en-US" altLang="ko-KR" dirty="0" smtClean="0"/>
              <a:t>, 1856)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47864" y="3212976"/>
            <a:ext cx="5616624" cy="14401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dirty="0" err="1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외국공사의</a:t>
            </a:r>
            <a:r>
              <a:rPr lang="ko-KR" altLang="en-US" dirty="0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베이징 주재</a:t>
            </a:r>
            <a:endParaRPr lang="en-US" altLang="ko-KR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양쯔강 유역과 북부 및 기타지역의 </a:t>
            </a:r>
            <a:r>
              <a:rPr lang="en-US" altLang="ko-KR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개 항구 개항</a:t>
            </a:r>
            <a:endParaRPr lang="en-US" altLang="ko-KR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b="1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내지에서의 여행 통상 포교의 자유</a:t>
            </a:r>
            <a:endParaRPr lang="en-US" altLang="ko-KR" b="1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영사재판권의 확대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382120" y="5445224"/>
            <a:ext cx="5472608" cy="129614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b="1" dirty="0" err="1" smtClean="0">
                <a:solidFill>
                  <a:srgbClr val="FF0000"/>
                </a:solidFill>
                <a:latin typeface="양재깨비체B" pitchFamily="18" charset="-127"/>
                <a:ea typeface="양재깨비체B" pitchFamily="18" charset="-127"/>
              </a:rPr>
              <a:t>아편무역의</a:t>
            </a:r>
            <a:r>
              <a:rPr lang="ko-KR" altLang="en-US" b="1" dirty="0" smtClean="0">
                <a:solidFill>
                  <a:srgbClr val="FF0000"/>
                </a:solidFill>
                <a:latin typeface="양재깨비체B" pitchFamily="18" charset="-127"/>
                <a:ea typeface="양재깨비체B" pitchFamily="18" charset="-127"/>
              </a:rPr>
              <a:t> 합법화</a:t>
            </a:r>
            <a:endParaRPr lang="en-US" altLang="ko-KR" b="1" dirty="0" smtClean="0">
              <a:solidFill>
                <a:srgbClr val="FF0000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dirty="0" err="1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외국공사의</a:t>
            </a:r>
            <a:r>
              <a:rPr lang="ko-KR" altLang="en-US" dirty="0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북경상주</a:t>
            </a:r>
            <a:endParaRPr lang="en-US" altLang="ko-KR" dirty="0" smtClean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  <a:p>
            <a:pPr fontAlgn="base"/>
            <a:r>
              <a:rPr lang="ko-KR" altLang="en-US" dirty="0" err="1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외국사신과</a:t>
            </a:r>
            <a:r>
              <a:rPr lang="ko-KR" altLang="en-US" dirty="0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황제의 대등한 면담을 공인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1860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7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영불연합군이 북경 점령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/>
              <a:t>북경조약</a:t>
            </a:r>
            <a:endParaRPr lang="en-US" altLang="ko-KR" b="1" dirty="0" smtClean="0"/>
          </a:p>
          <a:p>
            <a:pPr lvl="2"/>
            <a:r>
              <a:rPr lang="ko-KR" altLang="en-US" sz="2400" dirty="0" smtClean="0">
                <a:latin typeface="양재깨비체B" pitchFamily="18" charset="-127"/>
                <a:ea typeface="양재깨비체B" pitchFamily="18" charset="-127"/>
              </a:rPr>
              <a:t>천진조약 인정</a:t>
            </a:r>
            <a:endParaRPr lang="en-US" altLang="ko-KR" sz="2400" dirty="0" smtClean="0">
              <a:latin typeface="양재깨비체B" pitchFamily="18" charset="-127"/>
              <a:ea typeface="양재깨비체B" pitchFamily="18" charset="-127"/>
            </a:endParaRPr>
          </a:p>
          <a:p>
            <a:pPr lvl="2"/>
            <a:r>
              <a:rPr lang="ko-KR" altLang="en-US" sz="2400" dirty="0" smtClean="0">
                <a:latin typeface="양재깨비체B" pitchFamily="18" charset="-127"/>
                <a:ea typeface="양재깨비체B" pitchFamily="18" charset="-127"/>
              </a:rPr>
              <a:t>천진의 개항</a:t>
            </a:r>
            <a:endParaRPr lang="en-US" altLang="ko-KR" sz="2400" dirty="0" smtClean="0">
              <a:latin typeface="양재깨비체B" pitchFamily="18" charset="-127"/>
              <a:ea typeface="양재깨비체B" pitchFamily="18" charset="-127"/>
            </a:endParaRPr>
          </a:p>
          <a:p>
            <a:pPr lvl="2"/>
            <a:r>
              <a:rPr lang="ko-KR" altLang="en-US" sz="2400" dirty="0" smtClean="0">
                <a:latin typeface="양재깨비체B" pitchFamily="18" charset="-127"/>
                <a:ea typeface="양재깨비체B" pitchFamily="18" charset="-127"/>
              </a:rPr>
              <a:t>배상금의 증액</a:t>
            </a:r>
            <a:endParaRPr lang="en-US" altLang="ko-KR" sz="2400" dirty="0" smtClean="0">
              <a:latin typeface="양재깨비체B" pitchFamily="18" charset="-127"/>
              <a:ea typeface="양재깨비체B" pitchFamily="18" charset="-127"/>
            </a:endParaRPr>
          </a:p>
          <a:p>
            <a:pPr lvl="2"/>
            <a:r>
              <a:rPr lang="ko-KR" altLang="en-US" sz="2400" dirty="0" err="1" smtClean="0">
                <a:latin typeface="양재깨비체B" pitchFamily="18" charset="-127"/>
                <a:ea typeface="양재깨비체B" pitchFamily="18" charset="-127"/>
              </a:rPr>
              <a:t>구룡반도의</a:t>
            </a:r>
            <a:r>
              <a:rPr lang="ko-KR" altLang="en-US" sz="2400" dirty="0" smtClean="0">
                <a:latin typeface="양재깨비체B" pitchFamily="18" charset="-127"/>
                <a:ea typeface="양재깨비체B" pitchFamily="18" charset="-127"/>
              </a:rPr>
              <a:t> 할양 등을 추가</a:t>
            </a:r>
            <a:r>
              <a:rPr lang="en-US" altLang="ko-KR" sz="2400" dirty="0" smtClean="0">
                <a:latin typeface="양재깨비체B" pitchFamily="18" charset="-127"/>
                <a:ea typeface="양재깨비체B" pitchFamily="18" charset="-127"/>
              </a:rPr>
              <a:t> </a:t>
            </a:r>
            <a:endParaRPr lang="ko-KR" altLang="en-US" sz="2400" dirty="0" smtClean="0">
              <a:latin typeface="양재깨비체B" pitchFamily="18" charset="-127"/>
              <a:ea typeface="양재깨비체B" pitchFamily="18" charset="-127"/>
            </a:endParaRPr>
          </a:p>
          <a:p>
            <a:endParaRPr lang="en-US" altLang="ko-KR" dirty="0" smtClean="0"/>
          </a:p>
          <a:p>
            <a:pPr marL="109728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영불연합군의 북경점령과 북경조약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1547664" y="4509120"/>
            <a:ext cx="6912768" cy="234888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 smtClean="0">
                <a:solidFill>
                  <a:srgbClr val="C00000"/>
                </a:solidFill>
              </a:rPr>
              <a:t>양무운동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洋務運動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동치중흥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 smtClean="0"/>
              <a:t>정치적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중화주의에 큰 타격</a:t>
            </a:r>
            <a:r>
              <a:rPr lang="en-US" altLang="ko-KR" sz="2000" dirty="0" smtClean="0"/>
              <a:t>	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 		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불평등조약체제의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확립</a:t>
            </a:r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/>
              <a:t>사회경제적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중국은 서양의 상품시장 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원료공급지로 </a:t>
            </a:r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/>
              <a:t>사상문화적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서양의 과학문명에 관심 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 	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양무운동</a:t>
            </a:r>
            <a:endParaRPr lang="ko-KR" altLang="en-US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 smtClean="0"/>
              <a:t>종교적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외국인 선교사의 자유로운 </a:t>
            </a:r>
            <a:r>
              <a:rPr lang="ko-KR" altLang="en-US" sz="2000" dirty="0" err="1" smtClean="0"/>
              <a:t>포교활동</a:t>
            </a:r>
            <a:r>
              <a:rPr lang="ko-KR" altLang="en-US" sz="2000" dirty="0" smtClean="0"/>
              <a:t> 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반기독교 운동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의화단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2600" dirty="0" smtClean="0"/>
          </a:p>
          <a:p>
            <a:pPr fontAlgn="base">
              <a:lnSpc>
                <a:spcPct val="150000"/>
              </a:lnSpc>
              <a:buNone/>
            </a:pPr>
            <a:r>
              <a:rPr lang="ko-KR" altLang="en-US" sz="2600" dirty="0" smtClean="0"/>
              <a:t>아편전쟁은 결국 중국의 </a:t>
            </a:r>
            <a:r>
              <a:rPr lang="ko-KR" altLang="en-US" sz="2600" dirty="0" smtClean="0">
                <a:latin typeface="HY견명조" pitchFamily="18" charset="-127"/>
                <a:ea typeface="HY견명조" pitchFamily="18" charset="-127"/>
              </a:rPr>
              <a:t>半</a:t>
            </a:r>
            <a:r>
              <a:rPr lang="ko-KR" altLang="en-US" sz="2600" dirty="0" smtClean="0"/>
              <a:t>식민지화의 시작이고</a:t>
            </a:r>
            <a:endParaRPr lang="en-US" altLang="ko-KR" sz="2600" dirty="0" smtClean="0"/>
          </a:p>
          <a:p>
            <a:pPr fontAlgn="base">
              <a:lnSpc>
                <a:spcPct val="150000"/>
              </a:lnSpc>
              <a:buNone/>
            </a:pPr>
            <a:r>
              <a:rPr lang="ko-KR" altLang="en-US" sz="2600" dirty="0" smtClean="0"/>
              <a:t>이후 중국의 </a:t>
            </a:r>
            <a:r>
              <a:rPr lang="ko-KR" altLang="en-US" sz="2600" dirty="0" smtClean="0">
                <a:latin typeface="HY견명조" pitchFamily="18" charset="-127"/>
                <a:ea typeface="HY견명조" pitchFamily="18" charset="-127"/>
              </a:rPr>
              <a:t>反제反봉건</a:t>
            </a:r>
            <a:r>
              <a:rPr lang="ko-KR" altLang="en-US" sz="2600" dirty="0" smtClean="0"/>
              <a:t> 투쟁의 역사적 출발점</a:t>
            </a:r>
            <a:endParaRPr lang="en-US" altLang="ko-KR" sz="2600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아편전쟁의 역사적 성격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2400" dirty="0" smtClean="0"/>
              <a:t>1</a:t>
            </a:r>
            <a:r>
              <a:rPr lang="ko-KR" altLang="en-US" sz="2400" dirty="0" smtClean="0"/>
              <a:t>차 </a:t>
            </a:r>
            <a:r>
              <a:rPr lang="ko-KR" altLang="en-US" sz="2400" dirty="0" err="1" smtClean="0"/>
              <a:t>중영전쟁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1840-1842)</a:t>
            </a:r>
            <a:endParaRPr lang="en-US" altLang="ko-KR" sz="1800" dirty="0" smtClean="0"/>
          </a:p>
          <a:p>
            <a:pPr fontAlgn="base"/>
            <a:endParaRPr lang="en-US" altLang="ko-KR" sz="2400" dirty="0" smtClean="0"/>
          </a:p>
          <a:p>
            <a:pPr fontAlgn="base"/>
            <a:r>
              <a:rPr lang="en-US" altLang="ko-KR" sz="2400" dirty="0" smtClean="0"/>
              <a:t>2</a:t>
            </a:r>
            <a:r>
              <a:rPr lang="ko-KR" altLang="en-US" sz="2400" dirty="0" smtClean="0"/>
              <a:t>차 </a:t>
            </a:r>
            <a:r>
              <a:rPr lang="ko-KR" altLang="en-US" sz="2400" dirty="0" err="1" smtClean="0"/>
              <a:t>중영전쟁</a:t>
            </a:r>
            <a:r>
              <a:rPr lang="en-US" altLang="ko-KR" sz="1800" dirty="0" smtClean="0"/>
              <a:t>(1856-1860)</a:t>
            </a:r>
            <a:endParaRPr lang="ko-KR" altLang="en-US" sz="1800" dirty="0" smtClean="0"/>
          </a:p>
          <a:p>
            <a:pPr fontAlgn="base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아편전쟁 이후</a:t>
            </a:r>
            <a:r>
              <a:rPr lang="en-US" altLang="ko-KR" dirty="0" smtClean="0"/>
              <a:t>,, </a:t>
            </a:r>
            <a:r>
              <a:rPr lang="ko-KR" altLang="en-US" dirty="0" smtClean="0"/>
              <a:t>신해혁명</a:t>
            </a:r>
            <a:r>
              <a:rPr lang="en-US" altLang="ko-KR" sz="3100" dirty="0" smtClean="0"/>
              <a:t>(1911, </a:t>
            </a:r>
            <a:r>
              <a:rPr lang="ko-KR" altLang="en-US" sz="3100" dirty="0" smtClean="0"/>
              <a:t>청의 멸망</a:t>
            </a:r>
            <a:r>
              <a:rPr lang="en-US" altLang="ko-KR" sz="3100" dirty="0" smtClean="0"/>
              <a:t>)</a:t>
            </a:r>
            <a:endParaRPr lang="ko-KR" altLang="en-US" sz="31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143804" y="1844804"/>
            <a:ext cx="5688632" cy="5040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solidFill>
                  <a:schemeClr val="tx1"/>
                </a:solidFill>
              </a:rPr>
              <a:t>태평천국운동 </a:t>
            </a:r>
            <a:r>
              <a:rPr lang="en-US" altLang="ko-KR" sz="2000" dirty="0">
                <a:solidFill>
                  <a:schemeClr val="tx1"/>
                </a:solidFill>
              </a:rPr>
              <a:t>(1850~1864)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143804" y="2740948"/>
            <a:ext cx="5688632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 err="1">
                <a:solidFill>
                  <a:schemeClr val="tx1"/>
                </a:solidFill>
              </a:rPr>
              <a:t>양무운동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(1860~1890</a:t>
            </a:r>
            <a:r>
              <a:rPr lang="ko-KR" altLang="en-US" sz="2000" dirty="0">
                <a:solidFill>
                  <a:schemeClr val="tx1"/>
                </a:solidFill>
              </a:rPr>
              <a:t>년대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143804" y="3457566"/>
            <a:ext cx="5688632" cy="518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solidFill>
                  <a:schemeClr val="tx1"/>
                </a:solidFill>
              </a:rPr>
              <a:t>무술변법 </a:t>
            </a:r>
            <a:r>
              <a:rPr lang="en-US" altLang="ko-KR" sz="2000" dirty="0">
                <a:solidFill>
                  <a:schemeClr val="tx1"/>
                </a:solidFill>
              </a:rPr>
              <a:t>(1898)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127137" y="4117032"/>
            <a:ext cx="5688632" cy="57610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solidFill>
                  <a:schemeClr val="tx1"/>
                </a:solidFill>
              </a:rPr>
              <a:t>의화단운동 </a:t>
            </a:r>
            <a:r>
              <a:rPr lang="en-US" altLang="ko-KR" sz="2000" dirty="0">
                <a:solidFill>
                  <a:schemeClr val="tx1"/>
                </a:solidFill>
              </a:rPr>
              <a:t>(1900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  <a:latin typeface="양재깨비체B" pitchFamily="18" charset="-127"/>
              <a:ea typeface="양재깨비체B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154068" y="4890760"/>
            <a:ext cx="5644048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2000" dirty="0">
                <a:solidFill>
                  <a:schemeClr val="tx1"/>
                </a:solidFill>
              </a:rPr>
              <a:t>청조의 신정新政과 반청운동</a:t>
            </a:r>
          </a:p>
        </p:txBody>
      </p:sp>
      <p:sp>
        <p:nvSpPr>
          <p:cNvPr id="10" name="폭발 1 9"/>
          <p:cNvSpPr/>
          <p:nvPr/>
        </p:nvSpPr>
        <p:spPr>
          <a:xfrm>
            <a:off x="3160892" y="5444876"/>
            <a:ext cx="5340556" cy="1322454"/>
          </a:xfrm>
          <a:prstGeom prst="irregularSeal1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ko-KR" altLang="en-US" sz="2400" b="1" dirty="0">
                <a:solidFill>
                  <a:srgbClr val="C00000"/>
                </a:solidFill>
                <a:latin typeface="양재깨비체B" pitchFamily="18" charset="-127"/>
                <a:ea typeface="양재깨비체B" pitchFamily="18" charset="-127"/>
              </a:rPr>
              <a:t>신해혁명</a:t>
            </a:r>
            <a:r>
              <a:rPr lang="en-US" altLang="ko-KR" sz="2400" dirty="0">
                <a:solidFill>
                  <a:srgbClr val="C00000"/>
                </a:solidFill>
              </a:rPr>
              <a:t>(1911</a:t>
            </a:r>
            <a:r>
              <a:rPr lang="en-US" altLang="ko-KR" sz="2400" dirty="0" smtClean="0">
                <a:solidFill>
                  <a:srgbClr val="C00000"/>
                </a:solidFill>
              </a:rPr>
              <a:t>)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만주족의 흥기.bmp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20000" contrast="20000"/>
          </a:blip>
          <a:stretch>
            <a:fillRect/>
          </a:stretch>
        </p:blipFill>
        <p:spPr>
          <a:xfrm>
            <a:off x="-1" y="1268760"/>
            <a:ext cx="9144001" cy="558924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만주족의 흥기와 청 건국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83568" y="5589240"/>
            <a:ext cx="914400" cy="914400"/>
          </a:xfrm>
          <a:prstGeom prst="ellipse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4" y="4446272"/>
            <a:ext cx="1685844" cy="21714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>
                <a:latin typeface="HY견고딕" pitchFamily="18" charset="-127"/>
                <a:ea typeface="HY견고딕" pitchFamily="18" charset="-127"/>
              </a:rPr>
              <a:t>강희제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康熙帝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/>
              <a:t>1654, 1661-1722, 61</a:t>
            </a:r>
            <a:r>
              <a:rPr lang="ko-KR" altLang="en-US" dirty="0"/>
              <a:t>년간</a:t>
            </a:r>
            <a:r>
              <a:rPr lang="en-US" altLang="ko-KR" dirty="0" smtClean="0"/>
              <a:t>)</a:t>
            </a:r>
            <a:r>
              <a:rPr lang="en-US" altLang="ko-KR" dirty="0" smtClean="0"/>
              <a:t>	</a:t>
            </a:r>
          </a:p>
          <a:p>
            <a:pPr lvl="1"/>
            <a:r>
              <a:rPr lang="ko-KR" altLang="en-US" sz="2200" dirty="0" err="1" smtClean="0"/>
              <a:t>삼번의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난</a:t>
            </a:r>
            <a:r>
              <a:rPr lang="en-US" altLang="ko-KR" dirty="0"/>
              <a:t>(1673-1680)</a:t>
            </a:r>
            <a:r>
              <a:rPr lang="ko-KR" altLang="en-US" dirty="0"/>
              <a:t> 평정</a:t>
            </a:r>
            <a:endParaRPr lang="en-US" altLang="ko-KR" dirty="0"/>
          </a:p>
          <a:p>
            <a:pPr lvl="1"/>
            <a:r>
              <a:rPr lang="ko-KR" altLang="en-US" sz="2200" dirty="0"/>
              <a:t>영토 </a:t>
            </a:r>
            <a:r>
              <a:rPr lang="ko-KR" altLang="en-US" sz="2200" dirty="0" smtClean="0"/>
              <a:t>확장</a:t>
            </a:r>
            <a:r>
              <a:rPr lang="en-US" altLang="ko-KR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1700" dirty="0" smtClean="0">
                <a:latin typeface="양재벨라체M" pitchFamily="18" charset="-127"/>
                <a:ea typeface="양재벨라체M" pitchFamily="18" charset="-127"/>
              </a:rPr>
              <a:t>대만</a:t>
            </a:r>
            <a:r>
              <a:rPr lang="en-US" altLang="ko-KR" sz="17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700" dirty="0" smtClean="0">
                <a:latin typeface="양재벨라체M" pitchFamily="18" charset="-127"/>
                <a:ea typeface="양재벨라체M" pitchFamily="18" charset="-127"/>
              </a:rPr>
              <a:t>러시아</a:t>
            </a:r>
            <a:r>
              <a:rPr lang="en-US" altLang="ko-KR" sz="1700" dirty="0" smtClean="0">
                <a:latin typeface="양재벨라체M" pitchFamily="18" charset="-127"/>
                <a:ea typeface="양재벨라체M" pitchFamily="18" charset="-127"/>
              </a:rPr>
              <a:t>(1689 </a:t>
            </a:r>
            <a:r>
              <a:rPr lang="ko-KR" altLang="en-US" sz="1700" dirty="0" err="1" smtClean="0">
                <a:latin typeface="양재벨라체M" pitchFamily="18" charset="-127"/>
                <a:ea typeface="양재벨라체M" pitchFamily="18" charset="-127"/>
              </a:rPr>
              <a:t>네르친스크</a:t>
            </a:r>
            <a:r>
              <a:rPr lang="ko-KR" altLang="en-US" sz="1700" dirty="0" smtClean="0">
                <a:latin typeface="양재벨라체M" pitchFamily="18" charset="-127"/>
                <a:ea typeface="양재벨라체M" pitchFamily="18" charset="-127"/>
              </a:rPr>
              <a:t> 조약</a:t>
            </a:r>
            <a:r>
              <a:rPr lang="en-US" altLang="ko-KR" sz="1700" dirty="0" smtClean="0">
                <a:latin typeface="양재벨라체M" pitchFamily="18" charset="-127"/>
                <a:ea typeface="양재벨라체M" pitchFamily="18" charset="-127"/>
              </a:rPr>
              <a:t>), </a:t>
            </a:r>
            <a:r>
              <a:rPr lang="ko-KR" altLang="en-US" sz="1700" dirty="0" err="1" smtClean="0">
                <a:latin typeface="양재벨라체M" pitchFamily="18" charset="-127"/>
                <a:ea typeface="양재벨라체M" pitchFamily="18" charset="-127"/>
              </a:rPr>
              <a:t>외몽골</a:t>
            </a:r>
            <a:r>
              <a:rPr lang="en-US" altLang="ko-KR" sz="17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700" dirty="0" smtClean="0">
                <a:latin typeface="양재벨라체M" pitchFamily="18" charset="-127"/>
                <a:ea typeface="양재벨라체M" pitchFamily="18" charset="-127"/>
              </a:rPr>
              <a:t>청해</a:t>
            </a:r>
            <a:r>
              <a:rPr lang="en-US" altLang="ko-KR" sz="17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700" dirty="0" err="1" smtClean="0">
                <a:latin typeface="양재벨라체M" pitchFamily="18" charset="-127"/>
                <a:ea typeface="양재벨라체M" pitchFamily="18" charset="-127"/>
              </a:rPr>
              <a:t>티벳</a:t>
            </a:r>
            <a:endParaRPr lang="en-US" altLang="ko-KR" sz="1700" dirty="0">
              <a:latin typeface="양재벨라체M" pitchFamily="18" charset="-127"/>
              <a:ea typeface="양재벨라체M" pitchFamily="18" charset="-127"/>
            </a:endParaRPr>
          </a:p>
          <a:p>
            <a:pPr lvl="1"/>
            <a:r>
              <a:rPr lang="ko-KR" altLang="en-US" sz="2200" dirty="0" smtClean="0"/>
              <a:t>검소한 정부 </a:t>
            </a:r>
            <a:r>
              <a:rPr lang="ko-KR" altLang="en-US" sz="1700" dirty="0" smtClean="0">
                <a:latin typeface="양재벨라체M" pitchFamily="18" charset="-127"/>
                <a:ea typeface="양재벨라체M" pitchFamily="18" charset="-127"/>
              </a:rPr>
              <a:t>환관과 </a:t>
            </a:r>
            <a:r>
              <a:rPr lang="ko-KR" altLang="en-US" sz="1700" dirty="0" smtClean="0">
                <a:latin typeface="양재벨라체M" pitchFamily="18" charset="-127"/>
                <a:ea typeface="양재벨라체M" pitchFamily="18" charset="-127"/>
              </a:rPr>
              <a:t>궁녀는 </a:t>
            </a:r>
            <a:r>
              <a:rPr lang="en-US" altLang="ko-KR" sz="1700" dirty="0" smtClean="0">
                <a:latin typeface="양재벨라체M" pitchFamily="18" charset="-127"/>
                <a:ea typeface="양재벨라체M" pitchFamily="18" charset="-127"/>
              </a:rPr>
              <a:t>400</a:t>
            </a:r>
            <a:r>
              <a:rPr lang="ko-KR" altLang="en-US" sz="1700" dirty="0" smtClean="0">
                <a:latin typeface="양재벨라체M" pitchFamily="18" charset="-127"/>
                <a:ea typeface="양재벨라체M" pitchFamily="18" charset="-127"/>
              </a:rPr>
              <a:t>명</a:t>
            </a:r>
            <a:r>
              <a:rPr lang="en-US" altLang="ko-KR" sz="1700" dirty="0" smtClean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700" dirty="0" smtClean="0">
                <a:latin typeface="양재벨라체M" pitchFamily="18" charset="-127"/>
                <a:ea typeface="양재벨라체M" pitchFamily="18" charset="-127"/>
              </a:rPr>
              <a:t>침전에 </a:t>
            </a:r>
            <a:r>
              <a:rPr lang="en-US" altLang="ko-KR" sz="1700" dirty="0" smtClean="0">
                <a:latin typeface="양재벨라체M" pitchFamily="18" charset="-127"/>
                <a:ea typeface="양재벨라체M" pitchFamily="18" charset="-127"/>
              </a:rPr>
              <a:t>10</a:t>
            </a:r>
            <a:r>
              <a:rPr lang="ko-KR" altLang="en-US" sz="1700" dirty="0" smtClean="0">
                <a:latin typeface="양재벨라체M" pitchFamily="18" charset="-127"/>
                <a:ea typeface="양재벨라체M" pitchFamily="18" charset="-127"/>
              </a:rPr>
              <a:t>명</a:t>
            </a:r>
            <a:r>
              <a:rPr lang="en-US" altLang="ko-KR" sz="1700" dirty="0" smtClean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lvl="1"/>
            <a:r>
              <a:rPr lang="ko-KR" altLang="en-US" sz="2200" dirty="0" smtClean="0"/>
              <a:t>문화사업</a:t>
            </a:r>
            <a:r>
              <a:rPr lang="en-US" altLang="ko-KR" dirty="0" smtClean="0"/>
              <a:t>	</a:t>
            </a:r>
            <a:r>
              <a:rPr lang="en-US" altLang="zh-TW" sz="1800" dirty="0" smtClean="0">
                <a:latin typeface="HY견명조" pitchFamily="18" charset="-127"/>
                <a:ea typeface="HY견명조" pitchFamily="18" charset="-127"/>
              </a:rPr>
              <a:t>『</a:t>
            </a:r>
            <a:r>
              <a:rPr lang="zh-TW" altLang="en-US" sz="1800" dirty="0">
                <a:latin typeface="HY견명조" pitchFamily="18" charset="-127"/>
                <a:ea typeface="HY견명조" pitchFamily="18" charset="-127"/>
              </a:rPr>
              <a:t>明史</a:t>
            </a:r>
            <a:r>
              <a:rPr lang="en-US" altLang="zh-TW" sz="1800" dirty="0">
                <a:latin typeface="HY견명조" pitchFamily="18" charset="-127"/>
                <a:ea typeface="HY견명조" pitchFamily="18" charset="-127"/>
              </a:rPr>
              <a:t>』『</a:t>
            </a:r>
            <a:r>
              <a:rPr lang="zh-TW" altLang="en-US" sz="1800" dirty="0">
                <a:latin typeface="HY견명조" pitchFamily="18" charset="-127"/>
                <a:ea typeface="HY견명조" pitchFamily="18" charset="-127"/>
              </a:rPr>
              <a:t>古今圖書集成</a:t>
            </a:r>
            <a:r>
              <a:rPr lang="en-US" altLang="zh-TW" sz="1800" dirty="0">
                <a:latin typeface="HY견명조" pitchFamily="18" charset="-127"/>
                <a:ea typeface="HY견명조" pitchFamily="18" charset="-127"/>
              </a:rPr>
              <a:t>』『</a:t>
            </a:r>
            <a:r>
              <a:rPr lang="zh-TW" altLang="en-US" sz="1800" dirty="0">
                <a:latin typeface="HY견명조" pitchFamily="18" charset="-127"/>
                <a:ea typeface="HY견명조" pitchFamily="18" charset="-127"/>
              </a:rPr>
              <a:t>康熙字典</a:t>
            </a:r>
            <a:r>
              <a:rPr lang="en-US" altLang="zh-TW" sz="1800" dirty="0">
                <a:latin typeface="HY견명조" pitchFamily="18" charset="-127"/>
                <a:ea typeface="HY견명조" pitchFamily="18" charset="-127"/>
              </a:rPr>
              <a:t>』</a:t>
            </a:r>
            <a:endParaRPr lang="zh-TW" altLang="en-US" sz="1800" dirty="0">
              <a:latin typeface="HY견명조" pitchFamily="18" charset="-127"/>
              <a:ea typeface="HY견명조" pitchFamily="18" charset="-127"/>
            </a:endParaRPr>
          </a:p>
          <a:p>
            <a:pPr lvl="1"/>
            <a:r>
              <a:rPr lang="ko-KR" altLang="en-US" sz="2200" dirty="0" err="1" smtClean="0"/>
              <a:t>소농민</a:t>
            </a:r>
            <a:r>
              <a:rPr lang="ko-KR" altLang="en-US" sz="2200" dirty="0" smtClean="0"/>
              <a:t> 육성</a:t>
            </a:r>
            <a:r>
              <a:rPr lang="en-US" altLang="ko-KR" dirty="0" smtClean="0"/>
              <a:t>	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황하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치수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장강 하류 운하 </a:t>
            </a:r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개보수</a:t>
            </a:r>
            <a:endParaRPr lang="en-US" altLang="ko-KR" sz="18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팔기군의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둔전을 소작농에게 무상 분배</a:t>
            </a:r>
            <a:endParaRPr lang="en-US" altLang="ko-KR" sz="18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지주라해도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 소작지와 소작농 임의 매매 금지</a:t>
            </a:r>
            <a:endParaRPr lang="en-US" altLang="ko-KR" sz="20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109728" indent="0">
              <a:buNone/>
            </a:pP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			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자연재해에 세금 면제</a:t>
            </a:r>
            <a:endParaRPr lang="en-US" altLang="ko-KR" sz="20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강건성세康乾盛世</a:t>
            </a:r>
            <a:r>
              <a:rPr lang="en-US" altLang="ko-KR" dirty="0" smtClean="0"/>
              <a:t>- </a:t>
            </a:r>
            <a:r>
              <a:rPr lang="ko-KR" altLang="en-US" dirty="0" smtClean="0"/>
              <a:t>①강희제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6988" y="3979669"/>
            <a:ext cx="2016224" cy="46535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당근과 채찍</a:t>
            </a:r>
            <a:endParaRPr lang="ko-KR" altLang="en-US" sz="2000" dirty="0">
              <a:solidFill>
                <a:schemeClr val="tx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96" y="4501870"/>
            <a:ext cx="3127271" cy="23561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명의 멸망을 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조의</a:t>
            </a:r>
            <a:endParaRPr lang="en-US" altLang="ko-KR" dirty="0" smtClean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algn="just"/>
            <a:r>
              <a:rPr lang="en-US" altLang="ko-KR" sz="1600" dirty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사흘간 상복</a:t>
            </a:r>
            <a:r>
              <a:rPr lang="en-US" altLang="ko-KR" sz="1600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명사 편찬</a:t>
            </a:r>
            <a:endParaRPr lang="en-US" altLang="ko-KR" dirty="0" smtClean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만한병용</a:t>
            </a:r>
            <a:endParaRPr lang="en-US" altLang="ko-KR" dirty="0" smtClean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신사층의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향촌지배</a:t>
            </a: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 용인</a:t>
            </a:r>
            <a:endParaRPr lang="en-US" altLang="ko-KR" dirty="0" smtClean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algn="just"/>
            <a:endParaRPr lang="en-US" altLang="ko-KR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치발령</a:t>
            </a:r>
            <a:endParaRPr lang="en-US" altLang="ko-KR" dirty="0" smtClean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양재벨라체M" panose="02020603020101020101" pitchFamily="18" charset="-127"/>
                <a:ea typeface="양재벨라체M" panose="02020603020101020101" pitchFamily="18" charset="-127"/>
              </a:rPr>
              <a:t>문자의 옥</a:t>
            </a:r>
            <a:endParaRPr lang="ko-KR" altLang="en-US" dirty="0">
              <a:solidFill>
                <a:schemeClr val="tx1"/>
              </a:solidFill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10371" y="5085184"/>
            <a:ext cx="3750964" cy="16043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문자의 獄</a:t>
            </a:r>
            <a:endParaRPr lang="en-US" altLang="ko-KR" sz="20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淸을 靑으로</a:t>
            </a:r>
            <a:endParaRPr lang="en-US" altLang="ko-KR" dirty="0" smtClean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 err="1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皇叔</a:t>
            </a:r>
            <a:r>
              <a:rPr lang="ko-KR" altLang="en-US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도르곤을</a:t>
            </a:r>
            <a:r>
              <a:rPr lang="ko-KR" altLang="en-US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王叔으로</a:t>
            </a:r>
            <a:r>
              <a:rPr lang="ko-KR" altLang="en-US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 표현</a:t>
            </a:r>
            <a:endParaRPr lang="en-US" altLang="ko-KR" dirty="0" smtClean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명의 연호 사용</a:t>
            </a:r>
            <a:endParaRPr lang="en-US" altLang="ko-KR" dirty="0" smtClean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과거의 시제 </a:t>
            </a:r>
            <a:r>
              <a:rPr lang="en-US" altLang="ko-KR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維民所止</a:t>
            </a:r>
            <a:r>
              <a:rPr lang="en-US" altLang="ko-KR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9473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>
                <a:latin typeface="HY견고딕" pitchFamily="18" charset="-127"/>
                <a:ea typeface="HY견고딕" pitchFamily="18" charset="-127"/>
              </a:rPr>
              <a:t>옹정제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雍正帝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1678, 1722-1735</a:t>
            </a:r>
            <a:r>
              <a:rPr lang="en-US" altLang="ko-KR" sz="2400" dirty="0"/>
              <a:t>, 13</a:t>
            </a:r>
            <a:r>
              <a:rPr lang="ko-KR" altLang="en-US" sz="2400" dirty="0"/>
              <a:t>년간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lvl="2"/>
            <a:endParaRPr lang="en-US" altLang="ko-KR" sz="2200" dirty="0" smtClean="0"/>
          </a:p>
          <a:p>
            <a:pPr lvl="2"/>
            <a:r>
              <a:rPr lang="ko-KR" altLang="en-US" sz="2200" dirty="0" err="1" smtClean="0"/>
              <a:t>태자밀건법</a:t>
            </a:r>
            <a:r>
              <a:rPr lang="ko-KR" altLang="en-US" sz="2200" b="1" dirty="0" err="1" smtClean="0"/>
              <a:t>太子密建法</a:t>
            </a:r>
            <a:endParaRPr lang="en-US" altLang="ko-KR" sz="2200" b="1" dirty="0" smtClean="0"/>
          </a:p>
          <a:p>
            <a:pPr lvl="2"/>
            <a:r>
              <a:rPr lang="ko-KR" altLang="en-US" sz="2200" dirty="0" smtClean="0"/>
              <a:t>주접제도奏摺制度</a:t>
            </a:r>
            <a:r>
              <a:rPr lang="en-US" altLang="ko-KR" sz="2200" dirty="0" smtClean="0"/>
              <a:t>(</a:t>
            </a:r>
            <a:r>
              <a:rPr lang="ko-KR" altLang="en-US" sz="2200" dirty="0" err="1" smtClean="0"/>
              <a:t>주비유지</a:t>
            </a:r>
            <a:r>
              <a:rPr lang="ko-KR" altLang="en-US" sz="2200" dirty="0" err="1" smtClean="0">
                <a:ea typeface="굴림"/>
              </a:rPr>
              <a:t>硃批</a:t>
            </a:r>
            <a:r>
              <a:rPr lang="ko-KR" altLang="en-US" sz="2200" dirty="0" err="1" smtClean="0"/>
              <a:t>諭旨</a:t>
            </a:r>
            <a:r>
              <a:rPr lang="en-US" altLang="ko-KR" sz="2200" dirty="0" smtClean="0"/>
              <a:t>)</a:t>
            </a:r>
          </a:p>
          <a:p>
            <a:pPr lvl="2"/>
            <a:r>
              <a:rPr lang="ko-KR" altLang="en-US" sz="2200" dirty="0" err="1" smtClean="0"/>
              <a:t>군기처</a:t>
            </a:r>
            <a:r>
              <a:rPr lang="ko-KR" altLang="en-US" sz="2200" dirty="0" smtClean="0"/>
              <a:t> 창설</a:t>
            </a:r>
            <a:endParaRPr lang="en-US" altLang="ko-KR" sz="2200" dirty="0" smtClean="0"/>
          </a:p>
          <a:p>
            <a:endParaRPr lang="en-US" altLang="ko-KR" sz="2400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강건성세康乾盛世</a:t>
            </a:r>
            <a:r>
              <a:rPr lang="en-US" altLang="ko-KR" dirty="0"/>
              <a:t>- </a:t>
            </a:r>
            <a:r>
              <a:rPr lang="ko-KR" altLang="en-US" dirty="0"/>
              <a:t>②</a:t>
            </a:r>
            <a:r>
              <a:rPr lang="ko-KR" altLang="en-US" dirty="0" err="1" smtClean="0"/>
              <a:t>옹정제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68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건륭제乾隆帝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1711-1799, </a:t>
            </a:r>
            <a:r>
              <a:rPr lang="en-US" altLang="ko-KR" sz="2400" dirty="0"/>
              <a:t>1735-1796, 60</a:t>
            </a:r>
            <a:r>
              <a:rPr lang="ko-KR" altLang="en-US" sz="2400" dirty="0"/>
              <a:t>년간</a:t>
            </a:r>
            <a:r>
              <a:rPr lang="en-US" altLang="ko-KR" sz="2400" dirty="0" smtClean="0"/>
              <a:t>)</a:t>
            </a:r>
          </a:p>
          <a:p>
            <a:pPr fontAlgn="base"/>
            <a:endParaRPr lang="en-US" altLang="ko-KR" sz="2400" dirty="0"/>
          </a:p>
          <a:p>
            <a:pPr fontAlgn="base"/>
            <a:r>
              <a:rPr lang="en-US" altLang="ko-KR" sz="2400" dirty="0" smtClean="0"/>
              <a:t>25</a:t>
            </a:r>
            <a:r>
              <a:rPr lang="ko-KR" altLang="en-US" sz="2400" dirty="0" smtClean="0"/>
              <a:t>세에 즉위</a:t>
            </a: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400" dirty="0" smtClean="0">
                <a:latin typeface="양재벨라체M" pitchFamily="18" charset="-127"/>
                <a:ea typeface="양재벨라체M" pitchFamily="18" charset="-127"/>
              </a:rPr>
              <a:t>강희제의 유언</a:t>
            </a:r>
            <a:r>
              <a:rPr lang="en-US" altLang="ko-KR" sz="2400" dirty="0" smtClean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fontAlgn="base"/>
            <a:r>
              <a:rPr lang="ko-KR" altLang="en-US" sz="2400" dirty="0" smtClean="0"/>
              <a:t>대규모 대외정벌과 </a:t>
            </a:r>
            <a:r>
              <a:rPr lang="ko-KR" altLang="en-US" sz="2400" dirty="0" err="1" smtClean="0"/>
              <a:t>내순</a:t>
            </a:r>
            <a:r>
              <a:rPr lang="ko-KR" altLang="en-US" sz="2400" dirty="0" err="1" smtClean="0">
                <a:latin typeface="HY견명조" pitchFamily="18" charset="-127"/>
                <a:ea typeface="HY견명조" pitchFamily="18" charset="-127"/>
              </a:rPr>
              <a:t>內巡</a:t>
            </a:r>
            <a:endParaRPr lang="en-US" altLang="ko-KR" sz="2400" dirty="0" smtClean="0">
              <a:latin typeface="HY견명조" pitchFamily="18" charset="-127"/>
              <a:ea typeface="HY견명조" pitchFamily="18" charset="-127"/>
            </a:endParaRPr>
          </a:p>
          <a:p>
            <a:pPr lvl="2" fontAlgn="base"/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티벳</a:t>
            </a:r>
            <a:r>
              <a:rPr lang="ko-KR" altLang="en-US" sz="2000" dirty="0" err="1" smtClean="0"/>
              <a:t>ㆍ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준가르</a:t>
            </a:r>
            <a:r>
              <a:rPr lang="ko-KR" altLang="en-US" sz="2000" dirty="0" err="1" smtClean="0"/>
              <a:t>ㆍ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위구르</a:t>
            </a:r>
            <a:r>
              <a:rPr lang="ko-KR" altLang="en-US" sz="1800" dirty="0" err="1" smtClean="0"/>
              <a:t>ㆍ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미얀마</a:t>
            </a:r>
            <a:r>
              <a:rPr lang="ko-KR" altLang="en-US" sz="1800" dirty="0" err="1" smtClean="0"/>
              <a:t>ㆍ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대만</a:t>
            </a:r>
            <a:r>
              <a:rPr lang="ko-KR" altLang="en-US" sz="1800" dirty="0" err="1" smtClean="0"/>
              <a:t>ㆍ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베트남</a:t>
            </a:r>
            <a:r>
              <a:rPr lang="ko-KR" altLang="en-US" sz="1800" dirty="0" err="1" smtClean="0"/>
              <a:t>ㆍ</a:t>
            </a:r>
            <a:r>
              <a:rPr lang="ko-KR" altLang="en-US" sz="2000" dirty="0" err="1" smtClean="0">
                <a:latin typeface="양재벨라체M" pitchFamily="18" charset="-127"/>
                <a:ea typeface="양재벨라체M" pitchFamily="18" charset="-127"/>
              </a:rPr>
              <a:t>네팔</a:t>
            </a: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 </a:t>
            </a:r>
          </a:p>
          <a:p>
            <a:pPr lvl="2" fontAlgn="base"/>
            <a:r>
              <a:rPr lang="ko-KR" altLang="en-US" sz="2000" dirty="0" smtClean="0">
                <a:latin typeface="HY견명조" pitchFamily="18" charset="-127"/>
                <a:ea typeface="HY견명조" pitchFamily="18" charset="-127"/>
              </a:rPr>
              <a:t>十全武功</a:t>
            </a:r>
            <a:r>
              <a:rPr lang="en-US" altLang="ko-KR" sz="2000" dirty="0" smtClean="0">
                <a:latin typeface="HY견명조" pitchFamily="18" charset="-127"/>
                <a:ea typeface="HY견명조" pitchFamily="18" charset="-127"/>
              </a:rPr>
              <a:t>, </a:t>
            </a:r>
            <a:r>
              <a:rPr lang="ko-KR" altLang="en-US" sz="2000" dirty="0" smtClean="0">
                <a:latin typeface="HY견명조" pitchFamily="18" charset="-127"/>
                <a:ea typeface="HY견명조" pitchFamily="18" charset="-127"/>
              </a:rPr>
              <a:t>十全老人</a:t>
            </a:r>
            <a:endParaRPr lang="en-US" altLang="ko-KR" sz="2000" dirty="0" smtClean="0">
              <a:latin typeface="HY견명조" pitchFamily="18" charset="-127"/>
              <a:ea typeface="HY견명조" pitchFamily="18" charset="-127"/>
            </a:endParaRPr>
          </a:p>
          <a:p>
            <a:pPr lvl="2" fontAlgn="base"/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순행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남순 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6,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오대산 순행 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5, </a:t>
            </a:r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곡부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제사 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5,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천진 </a:t>
            </a:r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순유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2,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숭산 등정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1, </a:t>
            </a:r>
            <a:r>
              <a:rPr lang="ko-KR" altLang="en-US" sz="1800" dirty="0" err="1" smtClean="0">
                <a:latin typeface="양재벨라체M" pitchFamily="18" charset="-127"/>
                <a:ea typeface="양재벨라체M" pitchFamily="18" charset="-127"/>
              </a:rPr>
              <a:t>열하피서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강건성세康乾盛世</a:t>
            </a:r>
            <a:r>
              <a:rPr lang="en-US" altLang="ko-KR" dirty="0" smtClean="0"/>
              <a:t>-</a:t>
            </a:r>
            <a:r>
              <a:rPr lang="ko-KR" altLang="en-US" dirty="0" smtClean="0"/>
              <a:t>③</a:t>
            </a:r>
            <a:r>
              <a:rPr lang="ko-KR" altLang="en-US" dirty="0" err="1" smtClean="0"/>
              <a:t>건륭제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83568" y="4600568"/>
            <a:ext cx="8064896" cy="17281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tx1"/>
                </a:solidFill>
              </a:rPr>
              <a:t>황실 일족과 대신</a:t>
            </a:r>
            <a:r>
              <a:rPr lang="en-US" altLang="ko-KR" sz="2200" dirty="0" smtClean="0">
                <a:solidFill>
                  <a:schemeClr val="tx1"/>
                </a:solidFill>
              </a:rPr>
              <a:t>, </a:t>
            </a:r>
            <a:r>
              <a:rPr lang="ko-KR" altLang="en-US" sz="2200" dirty="0" smtClean="0">
                <a:solidFill>
                  <a:schemeClr val="tx1"/>
                </a:solidFill>
              </a:rPr>
              <a:t>시인</a:t>
            </a:r>
            <a:r>
              <a:rPr lang="en-US" altLang="ko-KR" sz="2200" dirty="0" smtClean="0">
                <a:solidFill>
                  <a:schemeClr val="tx1"/>
                </a:solidFill>
              </a:rPr>
              <a:t>, </a:t>
            </a:r>
            <a:r>
              <a:rPr lang="ko-KR" altLang="en-US" sz="2200" dirty="0" smtClean="0">
                <a:solidFill>
                  <a:schemeClr val="tx1"/>
                </a:solidFill>
              </a:rPr>
              <a:t>건축가</a:t>
            </a:r>
            <a:r>
              <a:rPr lang="en-US" altLang="ko-KR" sz="2200" dirty="0" smtClean="0">
                <a:solidFill>
                  <a:schemeClr val="tx1"/>
                </a:solidFill>
              </a:rPr>
              <a:t>, </a:t>
            </a:r>
            <a:r>
              <a:rPr lang="ko-KR" altLang="en-US" sz="2200" dirty="0" smtClean="0">
                <a:solidFill>
                  <a:schemeClr val="tx1"/>
                </a:solidFill>
              </a:rPr>
              <a:t>예술가</a:t>
            </a:r>
            <a:r>
              <a:rPr lang="en-US" altLang="ko-KR" sz="2200" dirty="0" smtClean="0">
                <a:solidFill>
                  <a:schemeClr val="tx1"/>
                </a:solidFill>
              </a:rPr>
              <a:t>, </a:t>
            </a:r>
            <a:r>
              <a:rPr lang="ko-KR" altLang="en-US" sz="2200" dirty="0" smtClean="0">
                <a:solidFill>
                  <a:schemeClr val="tx1"/>
                </a:solidFill>
              </a:rPr>
              <a:t>요리사</a:t>
            </a:r>
            <a:r>
              <a:rPr lang="en-US" altLang="ko-KR" sz="2200" dirty="0" smtClean="0">
                <a:solidFill>
                  <a:schemeClr val="tx1"/>
                </a:solidFill>
              </a:rPr>
              <a:t>, </a:t>
            </a:r>
            <a:r>
              <a:rPr lang="ko-KR" altLang="en-US" sz="2200" dirty="0" smtClean="0">
                <a:solidFill>
                  <a:schemeClr val="tx1"/>
                </a:solidFill>
              </a:rPr>
              <a:t>호위무사 등 </a:t>
            </a:r>
            <a:r>
              <a:rPr lang="en-US" altLang="ko-KR" sz="2200" dirty="0" smtClean="0">
                <a:solidFill>
                  <a:schemeClr val="tx1"/>
                </a:solidFill>
              </a:rPr>
              <a:t>3000</a:t>
            </a:r>
            <a:r>
              <a:rPr lang="ko-KR" altLang="en-US" sz="2200" dirty="0" smtClean="0">
                <a:solidFill>
                  <a:schemeClr val="tx1"/>
                </a:solidFill>
              </a:rPr>
              <a:t>명을 데리고 모두 </a:t>
            </a:r>
            <a:r>
              <a:rPr lang="en-US" altLang="ko-KR" sz="2200" dirty="0" smtClean="0">
                <a:solidFill>
                  <a:schemeClr val="tx1"/>
                </a:solidFill>
              </a:rPr>
              <a:t>15</a:t>
            </a:r>
            <a:r>
              <a:rPr lang="ko-KR" altLang="en-US" sz="2200" dirty="0" smtClean="0">
                <a:solidFill>
                  <a:schemeClr val="tx1"/>
                </a:solidFill>
              </a:rPr>
              <a:t>차례 순행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0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건륭제乾隆帝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1711-1799, </a:t>
            </a:r>
            <a:r>
              <a:rPr lang="en-US" altLang="ko-KR" sz="2400" dirty="0"/>
              <a:t>1735-1796, 60</a:t>
            </a:r>
            <a:r>
              <a:rPr lang="ko-KR" altLang="en-US" sz="2400" dirty="0"/>
              <a:t>년간</a:t>
            </a:r>
            <a:r>
              <a:rPr lang="en-US" altLang="ko-KR" sz="2400" dirty="0" smtClean="0"/>
              <a:t>)</a:t>
            </a:r>
          </a:p>
          <a:p>
            <a:pPr fontAlgn="base"/>
            <a:endParaRPr lang="en-US" altLang="ko-KR" sz="2400" dirty="0"/>
          </a:p>
          <a:p>
            <a:pPr fontAlgn="base"/>
            <a:r>
              <a:rPr lang="ko-KR" altLang="en-US" sz="2400" dirty="0" smtClean="0"/>
              <a:t>학술 문화사업</a:t>
            </a:r>
            <a:endParaRPr lang="en-US" altLang="ko-KR" sz="2400" dirty="0" smtClean="0"/>
          </a:p>
          <a:p>
            <a:pPr lvl="2" fontAlgn="base"/>
            <a:r>
              <a:rPr lang="en-US" altLang="ko-KR" sz="2000" dirty="0"/>
              <a:t>『</a:t>
            </a:r>
            <a:r>
              <a:rPr lang="ko-KR" altLang="en-US" sz="2000" dirty="0">
                <a:latin typeface="HY견명조" pitchFamily="18" charset="-127"/>
                <a:ea typeface="HY견명조" pitchFamily="18" charset="-127"/>
              </a:rPr>
              <a:t>四庫全書</a:t>
            </a:r>
            <a:r>
              <a:rPr lang="en-US" altLang="ko-KR" sz="2000" dirty="0"/>
              <a:t>』(1773~1782, 3800</a:t>
            </a:r>
            <a:r>
              <a:rPr lang="ko-KR" altLang="en-US" sz="2000" dirty="0"/>
              <a:t>명</a:t>
            </a:r>
            <a:r>
              <a:rPr lang="en-US" altLang="ko-KR" sz="2000" dirty="0"/>
              <a:t>)</a:t>
            </a:r>
          </a:p>
          <a:p>
            <a:pPr lvl="2" fontAlgn="base"/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옹화궁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 원명원 증축</a:t>
            </a:r>
            <a:endParaRPr lang="en-US" altLang="ko-KR" sz="2000" dirty="0">
              <a:latin typeface="양재벨라체M" pitchFamily="18" charset="-127"/>
              <a:ea typeface="양재벨라체M" pitchFamily="18" charset="-127"/>
            </a:endParaRPr>
          </a:p>
          <a:p>
            <a:pPr lvl="2" fontAlgn="base"/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이화원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구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청의원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 </a:t>
            </a:r>
            <a:r>
              <a:rPr lang="ko-KR" altLang="en-US" sz="2000" dirty="0" err="1">
                <a:latin typeface="양재벨라체M" pitchFamily="18" charset="-127"/>
                <a:ea typeface="양재벨라체M" pitchFamily="18" charset="-127"/>
              </a:rPr>
              <a:t>장춘원ㆍ기춘원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2000" dirty="0">
                <a:latin typeface="양재벨라체M" pitchFamily="18" charset="-127"/>
                <a:ea typeface="양재벨라체M" pitchFamily="18" charset="-127"/>
              </a:rPr>
              <a:t>원명원 부속</a:t>
            </a:r>
            <a:r>
              <a:rPr lang="en-US" altLang="ko-KR" sz="2000" dirty="0">
                <a:latin typeface="양재벨라체M" pitchFamily="18" charset="-127"/>
                <a:ea typeface="양재벨라체M" pitchFamily="18" charset="-127"/>
              </a:rPr>
              <a:t>) </a:t>
            </a:r>
            <a:r>
              <a:rPr lang="ko-KR" altLang="en-US" sz="2000" dirty="0" smtClean="0">
                <a:latin typeface="양재벨라체M" pitchFamily="18" charset="-127"/>
                <a:ea typeface="양재벨라체M" pitchFamily="18" charset="-127"/>
              </a:rPr>
              <a:t>건축</a:t>
            </a:r>
            <a:endParaRPr lang="en-US" altLang="ko-KR" sz="2000" dirty="0" smtClean="0"/>
          </a:p>
          <a:p>
            <a:pPr fontAlgn="base"/>
            <a:endParaRPr lang="en-US" altLang="ko-KR" sz="2400" dirty="0" smtClean="0"/>
          </a:p>
          <a:p>
            <a:pPr fontAlgn="base"/>
            <a:r>
              <a:rPr lang="ko-KR" altLang="en-US" sz="2400" dirty="0" err="1" smtClean="0"/>
              <a:t>군기대신</a:t>
            </a:r>
            <a:r>
              <a:rPr lang="ko-KR" altLang="en-US" sz="2400" dirty="0" smtClean="0"/>
              <a:t> 화신</a:t>
            </a:r>
            <a:endParaRPr lang="en-US" altLang="ko-KR" sz="24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강건성세康乾盛世</a:t>
            </a:r>
            <a:r>
              <a:rPr lang="en-US" altLang="ko-KR" dirty="0" smtClean="0"/>
              <a:t>-</a:t>
            </a:r>
            <a:r>
              <a:rPr lang="ko-KR" altLang="en-US" dirty="0" smtClean="0"/>
              <a:t>③</a:t>
            </a:r>
            <a:r>
              <a:rPr lang="ko-KR" altLang="en-US" dirty="0" err="1" smtClean="0"/>
              <a:t>건륭제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6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481328"/>
            <a:ext cx="8640960" cy="452596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600" dirty="0" smtClean="0"/>
              <a:t>강건성세의 경제상황</a:t>
            </a:r>
            <a:endParaRPr lang="en-US" altLang="ko-KR" sz="2600" dirty="0" smtClean="0"/>
          </a:p>
          <a:p>
            <a:pPr marL="630936" lvl="2" indent="0">
              <a:buNone/>
            </a:pPr>
            <a:r>
              <a:rPr lang="en-US" altLang="ko-KR" sz="2600" dirty="0" smtClean="0"/>
              <a:t>	</a:t>
            </a:r>
            <a:r>
              <a:rPr lang="ko-KR" altLang="en-US" sz="2600" dirty="0" smtClean="0">
                <a:latin typeface="양재깨비체B" pitchFamily="18" charset="-127"/>
                <a:ea typeface="양재깨비체B" pitchFamily="18" charset="-127"/>
              </a:rPr>
              <a:t>활발한 무역과 은의 유입</a:t>
            </a:r>
            <a:r>
              <a:rPr lang="en-US" altLang="ko-KR" sz="2600" dirty="0" smtClean="0">
                <a:latin typeface="양재깨비체B" pitchFamily="18" charset="-127"/>
                <a:ea typeface="양재깨비체B" pitchFamily="18" charset="-127"/>
              </a:rPr>
              <a:t>, </a:t>
            </a:r>
            <a:r>
              <a:rPr lang="ko-KR" altLang="en-US" sz="2600" dirty="0" smtClean="0">
                <a:latin typeface="양재깨비체B" pitchFamily="18" charset="-127"/>
                <a:ea typeface="양재깨비체B" pitchFamily="18" charset="-127"/>
              </a:rPr>
              <a:t>폭발적 인구증가</a:t>
            </a:r>
            <a:endParaRPr lang="en-US" altLang="ko-KR" sz="2600" dirty="0" smtClean="0">
              <a:latin typeface="양재깨비체B" pitchFamily="18" charset="-127"/>
              <a:ea typeface="양재깨비체B" pitchFamily="18" charset="-127"/>
            </a:endParaRPr>
          </a:p>
          <a:p>
            <a:pPr lvl="2"/>
            <a:endParaRPr lang="en-US" altLang="ko-KR" sz="2600" dirty="0" smtClean="0"/>
          </a:p>
          <a:p>
            <a:pPr lvl="2"/>
            <a:r>
              <a:rPr lang="ko-KR" altLang="en-US" sz="2200" dirty="0"/>
              <a:t>국고의 </a:t>
            </a:r>
            <a:r>
              <a:rPr lang="ko-KR" altLang="en-US" sz="2200" dirty="0" smtClean="0"/>
              <a:t>은</a:t>
            </a:r>
            <a:r>
              <a:rPr lang="en-US" altLang="ko-KR" sz="2200" dirty="0" smtClean="0"/>
              <a:t>	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1668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년 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1500</a:t>
            </a:r>
            <a:r>
              <a:rPr lang="ko-KR" altLang="en-US" sz="2200" dirty="0" err="1" smtClean="0">
                <a:latin typeface="양재벨라체M" pitchFamily="18" charset="-127"/>
                <a:ea typeface="양재벨라체M" pitchFamily="18" charset="-127"/>
              </a:rPr>
              <a:t>만냥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	</a:t>
            </a:r>
          </a:p>
          <a:p>
            <a:pPr marL="630936" lvl="2" indent="0">
              <a:buNone/>
            </a:pP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		1710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년 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5000</a:t>
            </a:r>
            <a:r>
              <a:rPr lang="ko-KR" altLang="en-US" sz="2200" dirty="0" err="1" smtClean="0">
                <a:latin typeface="양재벨라체M" pitchFamily="18" charset="-127"/>
                <a:ea typeface="양재벨라체M" pitchFamily="18" charset="-127"/>
              </a:rPr>
              <a:t>만냥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  </a:t>
            </a:r>
            <a:endParaRPr lang="en-US" altLang="ko-KR" sz="22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			1760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년 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8.5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만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kg</a:t>
            </a:r>
          </a:p>
          <a:p>
            <a:pPr marL="630936" lvl="2" indent="0">
              <a:buNone/>
            </a:pP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		1780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년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 45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만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kg </a:t>
            </a:r>
          </a:p>
          <a:p>
            <a:pPr lvl="2"/>
            <a:r>
              <a:rPr lang="ko-KR" altLang="en-US" sz="2200" dirty="0" smtClean="0"/>
              <a:t>인구증가 </a:t>
            </a:r>
            <a:r>
              <a:rPr lang="en-US" altLang="ko-KR" sz="2200" dirty="0" smtClean="0"/>
              <a:t>	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강희제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	1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억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5</a:t>
            </a:r>
            <a:r>
              <a:rPr lang="ko-KR" altLang="en-US" sz="2200" dirty="0" err="1" smtClean="0">
                <a:latin typeface="양재벨라체M" pitchFamily="18" charset="-127"/>
                <a:ea typeface="양재벨라체M" pitchFamily="18" charset="-127"/>
              </a:rPr>
              <a:t>천만명</a:t>
            </a:r>
            <a:endParaRPr lang="en-US" altLang="ko-KR" sz="22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		</a:t>
            </a:r>
            <a:r>
              <a:rPr lang="ko-KR" altLang="en-US" sz="2200" dirty="0" err="1" smtClean="0">
                <a:latin typeface="양재벨라체M" pitchFamily="18" charset="-127"/>
                <a:ea typeface="양재벨라체M" pitchFamily="18" charset="-127"/>
              </a:rPr>
              <a:t>건륭제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	3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억</a:t>
            </a:r>
            <a:endParaRPr lang="en-US" altLang="ko-KR" sz="2200" dirty="0" smtClean="0">
              <a:latin typeface="양재벨라체M" pitchFamily="18" charset="-127"/>
              <a:ea typeface="양재벨라체M" pitchFamily="18" charset="-127"/>
            </a:endParaRPr>
          </a:p>
          <a:p>
            <a:endParaRPr lang="en-US" altLang="ko-KR" sz="2600" dirty="0" smtClean="0"/>
          </a:p>
          <a:p>
            <a:r>
              <a:rPr lang="ko-KR" altLang="en-US" sz="2600" dirty="0" err="1" smtClean="0"/>
              <a:t>정치ㆍ사회적</a:t>
            </a:r>
            <a:r>
              <a:rPr lang="ko-KR" altLang="en-US" sz="2600" dirty="0" smtClean="0"/>
              <a:t> 이완현상</a:t>
            </a:r>
            <a:endParaRPr lang="en-US" altLang="ko-KR" sz="2600" dirty="0" smtClean="0"/>
          </a:p>
          <a:p>
            <a:pPr lvl="2"/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첫째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행정체계의 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침체현상</a:t>
            </a:r>
            <a:endParaRPr lang="en-US" altLang="ko-KR" sz="22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둘째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사치풍조와 부패의 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만연</a:t>
            </a:r>
            <a:endParaRPr lang="en-US" altLang="ko-KR" sz="22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셋째</a:t>
            </a:r>
            <a:r>
              <a:rPr lang="en-US" altLang="ko-KR" sz="22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인구의 </a:t>
            </a:r>
            <a:r>
              <a:rPr lang="ko-KR" altLang="en-US" sz="2200" dirty="0">
                <a:latin typeface="양재벨라체M" pitchFamily="18" charset="-127"/>
                <a:ea typeface="양재벨라체M" pitchFamily="18" charset="-127"/>
              </a:rPr>
              <a:t>폭발적 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증가</a:t>
            </a:r>
            <a:endParaRPr lang="en-US" altLang="ko-KR" sz="22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넷째</a:t>
            </a:r>
            <a:r>
              <a:rPr lang="en-US" altLang="ko-KR" sz="2200" dirty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2200" dirty="0" smtClean="0">
                <a:latin typeface="양재벨라체M" pitchFamily="18" charset="-127"/>
                <a:ea typeface="양재벨라체M" pitchFamily="18" charset="-127"/>
              </a:rPr>
              <a:t>반란풍조</a:t>
            </a:r>
            <a:endParaRPr lang="en-US" altLang="ko-KR" sz="1900" dirty="0" smtClean="0"/>
          </a:p>
          <a:p>
            <a:endParaRPr lang="ko-KR" altLang="en-US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3-1. </a:t>
            </a:r>
            <a:r>
              <a:rPr lang="ko-KR" altLang="en-US" dirty="0" smtClean="0"/>
              <a:t>아편 전쟁 전 청의 정치사회 변화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635896" y="5805264"/>
            <a:ext cx="4752528" cy="8640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US" altLang="ko-KR" sz="2600" dirty="0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796</a:t>
            </a:r>
            <a:r>
              <a:rPr lang="en-US" altLang="ko-KR" sz="26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, </a:t>
            </a:r>
            <a:r>
              <a:rPr lang="ko-KR" altLang="en-US" sz="26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백련교도의 난</a:t>
            </a:r>
            <a:endParaRPr lang="en-US" altLang="ko-KR" sz="2600" dirty="0">
              <a:solidFill>
                <a:schemeClr val="tx1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481328"/>
            <a:ext cx="8640960" cy="4525963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중영의 무역관계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pPr lvl="2"/>
            <a:endParaRPr lang="en-US" altLang="ko-KR" sz="2400" dirty="0" smtClean="0"/>
          </a:p>
          <a:p>
            <a:pPr lvl="2"/>
            <a:r>
              <a:rPr lang="ko-KR" altLang="en-US" sz="2000" dirty="0" smtClean="0"/>
              <a:t>중국</a:t>
            </a:r>
            <a:r>
              <a:rPr lang="en-US" altLang="ko-KR" sz="2000" dirty="0" smtClean="0"/>
              <a:t>,  </a:t>
            </a:r>
            <a:r>
              <a:rPr lang="ko-KR" altLang="en-US" sz="2000" dirty="0" err="1" smtClean="0"/>
              <a:t>광동무역체제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>
                <a:latin typeface="양재깨비체B" pitchFamily="18" charset="-127"/>
                <a:ea typeface="양재깨비체B" pitchFamily="18" charset="-127"/>
              </a:rPr>
              <a:t>공행</a:t>
            </a:r>
            <a:r>
              <a:rPr lang="ko-KR" altLang="en-US" sz="2000" b="1" dirty="0" err="1" smtClean="0"/>
              <a:t>公行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lvl="1">
              <a:buNone/>
            </a:pPr>
            <a:r>
              <a:rPr lang="en-US" altLang="ko-KR" sz="2000" b="1" dirty="0" smtClean="0"/>
              <a:t>				</a:t>
            </a:r>
            <a:r>
              <a:rPr lang="en-US" altLang="ko-KR" sz="1800" b="1" dirty="0" smtClean="0"/>
              <a:t>* </a:t>
            </a:r>
            <a:r>
              <a:rPr lang="ko-KR" altLang="en-US" sz="1800" b="1" dirty="0" smtClean="0">
                <a:latin typeface="양재벨라체M" pitchFamily="18" charset="-127"/>
                <a:ea typeface="양재벨라체M" pitchFamily="18" charset="-127"/>
              </a:rPr>
              <a:t>외국상인의 수출입사무를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보는 </a:t>
            </a:r>
            <a:r>
              <a:rPr lang="ko-KR" altLang="en-US" sz="1800" b="1" dirty="0" smtClean="0">
                <a:latin typeface="양재벨라체M" pitchFamily="18" charset="-127"/>
                <a:ea typeface="양재벨라체M" pitchFamily="18" charset="-127"/>
              </a:rPr>
              <a:t>특허상인 조합</a:t>
            </a:r>
            <a:endParaRPr lang="en-US" altLang="ko-KR" sz="1800" dirty="0" smtClean="0">
              <a:latin typeface="양재벨라체M" pitchFamily="18" charset="-127"/>
              <a:ea typeface="양재벨라체M" pitchFamily="18" charset="-127"/>
            </a:endParaRPr>
          </a:p>
          <a:p>
            <a:pPr lvl="2"/>
            <a:endParaRPr lang="en-US" altLang="ko-KR" sz="2000" dirty="0" smtClean="0"/>
          </a:p>
          <a:p>
            <a:pPr lvl="2"/>
            <a:r>
              <a:rPr lang="ko-KR" altLang="en-US" sz="2000" dirty="0" smtClean="0"/>
              <a:t>영국</a:t>
            </a:r>
            <a:r>
              <a:rPr lang="en-US" altLang="ko-KR" sz="2000" dirty="0" smtClean="0"/>
              <a:t>,	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산업혁명의 대량생산물을 판매할 상품시장 겸 원료공급원 필요</a:t>
            </a:r>
          </a:p>
          <a:p>
            <a:pPr marL="630936" lvl="2" indent="0">
              <a:buNone/>
            </a:pPr>
            <a:r>
              <a:rPr lang="en-US" altLang="ko-KR" sz="1800" dirty="0" smtClean="0"/>
              <a:t>		</a:t>
            </a:r>
            <a:r>
              <a:rPr lang="ko-KR" altLang="en-US" sz="1800" dirty="0" smtClean="0">
                <a:latin typeface="양재깨비체B" pitchFamily="18" charset="-127"/>
                <a:ea typeface="양재깨비체B" pitchFamily="18" charset="-127"/>
              </a:rPr>
              <a:t>동인도회사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설립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(1600)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동방무역 독점권 </a:t>
            </a:r>
            <a:endParaRPr lang="en-US" altLang="ko-KR" sz="18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청과 합법적 무역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은의 유출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)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 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&gt;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삼각무역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(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아편밀무역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,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은의 유입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)</a:t>
            </a:r>
          </a:p>
          <a:p>
            <a:pPr marL="630936" lvl="2" indent="0">
              <a:buNone/>
            </a:pP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		1826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년을 고비로 역전</a:t>
            </a:r>
            <a:endParaRPr lang="en-US" altLang="ko-KR" sz="18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		1833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년에 동인도회사 독점권을 취소하고 </a:t>
            </a:r>
            <a:endParaRPr lang="en-US" altLang="ko-KR" sz="18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1800" dirty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en-US" altLang="ko-KR" sz="1800" dirty="0" smtClean="0">
                <a:latin typeface="양재벨라체M" pitchFamily="18" charset="-127"/>
                <a:ea typeface="양재벨라체M" pitchFamily="18" charset="-127"/>
              </a:rPr>
              <a:t>	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광주 </a:t>
            </a:r>
            <a:r>
              <a:rPr lang="ko-KR" altLang="en-US" sz="1800" dirty="0" smtClean="0">
                <a:latin typeface="양재벨라체M" pitchFamily="18" charset="-127"/>
                <a:ea typeface="양재벨라체M" pitchFamily="18" charset="-127"/>
              </a:rPr>
              <a:t>주재 상무감독 파견</a:t>
            </a:r>
            <a:endParaRPr lang="en-US" altLang="ko-KR" sz="1800" dirty="0" smtClean="0">
              <a:latin typeface="양재벨라체M" pitchFamily="18" charset="-127"/>
              <a:ea typeface="양재벨라체M" pitchFamily="18" charset="-127"/>
            </a:endParaRPr>
          </a:p>
          <a:p>
            <a:pPr marL="630936" lvl="2" indent="0">
              <a:buNone/>
            </a:pPr>
            <a:r>
              <a:rPr lang="en-US" altLang="ko-KR" sz="2000" dirty="0" smtClean="0">
                <a:latin typeface="양재벨라체M" pitchFamily="18" charset="-127"/>
                <a:ea typeface="양재벨라체M" pitchFamily="18" charset="-127"/>
              </a:rPr>
              <a:t>		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3-2. </a:t>
            </a:r>
            <a:r>
              <a:rPr lang="ko-KR" altLang="en-US" dirty="0" smtClean="0"/>
              <a:t>아편전쟁 전 중영의 무역관계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36204" y="5661247"/>
            <a:ext cx="8185760" cy="10578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당시 영국은 군대를 앞세워 </a:t>
            </a:r>
            <a:endParaRPr lang="en-US" altLang="ko-KR" sz="2000" dirty="0" smtClean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  <a:p>
            <a:r>
              <a:rPr lang="ko-KR" altLang="en-US" sz="2000" dirty="0" smtClean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인도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(1816) 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싱가포르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(1819) 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미얀마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(1824) </a:t>
            </a:r>
            <a:r>
              <a:rPr lang="ko-KR" altLang="en-US" sz="2000" dirty="0" err="1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아프카니스탄</a:t>
            </a:r>
            <a:r>
              <a:rPr lang="en-US" altLang="ko-KR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(1838) </a:t>
            </a:r>
            <a:r>
              <a:rPr lang="ko-KR" altLang="en-US" sz="2000" dirty="0">
                <a:solidFill>
                  <a:prstClr val="black"/>
                </a:solidFill>
                <a:latin typeface="양재벨라체M" pitchFamily="18" charset="-127"/>
                <a:ea typeface="양재벨라체M" pitchFamily="18" charset="-127"/>
              </a:rPr>
              <a:t>정복</a:t>
            </a:r>
            <a:endParaRPr lang="en-US" altLang="ko-KR" sz="2000" dirty="0">
              <a:solidFill>
                <a:prstClr val="black"/>
              </a:solidFill>
              <a:latin typeface="양재벨라체M" pitchFamily="18" charset="-127"/>
              <a:ea typeface="양재벨라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2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1729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,        200</a:t>
            </a:r>
            <a:r>
              <a:rPr lang="ko-KR" altLang="en-US" sz="2400" dirty="0" smtClean="0"/>
              <a:t>상자</a:t>
            </a:r>
            <a:endParaRPr lang="en-US" altLang="ko-KR" sz="2400" dirty="0" smtClean="0"/>
          </a:p>
          <a:p>
            <a:r>
              <a:rPr lang="en-US" altLang="ko-KR" sz="2400" dirty="0" smtClean="0"/>
              <a:t>1769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,     1,000</a:t>
            </a:r>
            <a:r>
              <a:rPr lang="ko-KR" altLang="en-US" sz="2400" dirty="0" err="1" smtClean="0"/>
              <a:t>여상자</a:t>
            </a:r>
            <a:endParaRPr lang="en-US" altLang="ko-KR" sz="2400" dirty="0" smtClean="0"/>
          </a:p>
          <a:p>
            <a:r>
              <a:rPr lang="en-US" altLang="ko-KR" sz="2400" dirty="0" smtClean="0"/>
              <a:t>1817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,     4,500</a:t>
            </a:r>
            <a:r>
              <a:rPr lang="ko-KR" altLang="en-US" sz="2400" dirty="0" smtClean="0"/>
              <a:t>상자</a:t>
            </a:r>
            <a:endParaRPr lang="en-US" altLang="ko-KR" sz="2400" dirty="0" smtClean="0"/>
          </a:p>
          <a:p>
            <a:r>
              <a:rPr lang="en-US" altLang="ko-KR" sz="2400" dirty="0" smtClean="0"/>
              <a:t>1821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,     5,955</a:t>
            </a:r>
            <a:r>
              <a:rPr lang="ko-KR" altLang="en-US" sz="2400" dirty="0" smtClean="0"/>
              <a:t>상자</a:t>
            </a:r>
            <a:endParaRPr lang="en-US" altLang="ko-KR" sz="2400" dirty="0" smtClean="0"/>
          </a:p>
          <a:p>
            <a:r>
              <a:rPr lang="en-US" altLang="ko-KR" sz="2400" dirty="0" smtClean="0"/>
              <a:t>1838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,   40,200</a:t>
            </a:r>
            <a:r>
              <a:rPr lang="ko-KR" altLang="en-US" sz="2400" dirty="0" smtClean="0"/>
              <a:t>상자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아편에 취한 청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3717032"/>
            <a:ext cx="8447774" cy="30662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아편에 대한 청의 정부 논의</a:t>
            </a:r>
            <a:endParaRPr lang="en-US" altLang="ko-KR" sz="200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just"/>
            <a:endParaRPr lang="en-US" altLang="ko-KR" sz="2000" dirty="0" smtClean="0">
              <a:solidFill>
                <a:schemeClr val="tx1"/>
              </a:solidFill>
              <a:latin typeface="HY궁서" pitchFamily="18" charset="-127"/>
              <a:ea typeface="HY궁서" pitchFamily="18" charset="-127"/>
            </a:endParaRPr>
          </a:p>
          <a:p>
            <a:pPr algn="just"/>
            <a:r>
              <a:rPr lang="en-US" altLang="ko-KR" sz="2000" dirty="0" smtClean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“</a:t>
            </a:r>
            <a:r>
              <a:rPr lang="ko-KR" altLang="en-US" sz="2000" dirty="0" smtClean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외국 상인이 약재로 수입관세를 내고 관원들이 밀수상인에게 받는 뇌물을 국가의 수입으로 하자</a:t>
            </a:r>
            <a:r>
              <a:rPr lang="en-US" altLang="ko-KR" sz="2000" dirty="0" smtClean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”	</a:t>
            </a:r>
            <a:r>
              <a:rPr lang="en-US" altLang="ko-KR" sz="2000" dirty="0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	</a:t>
            </a:r>
            <a:r>
              <a:rPr lang="ko-KR" altLang="en-US" sz="2000" dirty="0" err="1" smtClean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이금론</a:t>
            </a:r>
            <a:r>
              <a:rPr lang="ko-KR" altLang="en-US" sz="2000" dirty="0" err="1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弛禁論</a:t>
            </a:r>
            <a:endParaRPr lang="en-US" altLang="ko-KR" sz="2000" dirty="0" smtClean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algn="just"/>
            <a:endParaRPr lang="en-US" altLang="ko-KR" sz="2000" dirty="0" smtClean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  <a:p>
            <a:pPr algn="just"/>
            <a:r>
              <a:rPr lang="en-US" altLang="ko-KR" sz="2000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“</a:t>
            </a:r>
            <a:r>
              <a:rPr lang="ko-KR" altLang="en-US" sz="2000" dirty="0" smtClean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금연을 </a:t>
            </a:r>
            <a:r>
              <a:rPr lang="ko-KR" altLang="en-US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널리 알리고 </a:t>
            </a:r>
            <a:r>
              <a:rPr lang="en-US" altLang="ko-KR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년의 시간을 주어 계속하는 사람 가운데 평민은 사형에 처하고 관리는 등급을 더해서 죄를 주며</a:t>
            </a:r>
            <a:r>
              <a:rPr lang="en-US" altLang="ko-KR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아들은 영원히 과거에 참가하지 못하게 </a:t>
            </a:r>
            <a:r>
              <a:rPr lang="ko-KR" altLang="en-US" sz="2000" dirty="0" smtClean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하자</a:t>
            </a:r>
            <a:r>
              <a:rPr lang="en-US" altLang="ko-KR" sz="2000" dirty="0" smtClean="0">
                <a:solidFill>
                  <a:schemeClr val="tx1"/>
                </a:solidFill>
                <a:latin typeface="HY궁서" pitchFamily="18" charset="-127"/>
                <a:ea typeface="HY궁서" pitchFamily="18" charset="-127"/>
              </a:rPr>
              <a:t>”		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양재깨비체B" pitchFamily="18" charset="-127"/>
                <a:ea typeface="양재깨비체B" pitchFamily="18" charset="-127"/>
              </a:rPr>
              <a:t>엄금론</a:t>
            </a:r>
            <a:r>
              <a:rPr lang="ko-KR" altLang="en-US" sz="2000" dirty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嚴禁論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r"/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172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선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2053</TotalTime>
  <Words>629</Words>
  <Application>Microsoft Office PowerPoint</Application>
  <PresentationFormat>화면 슬라이드 쇼(4:3)</PresentationFormat>
  <Paragraphs>192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3" baseType="lpstr">
      <vt:lpstr>HY견고딕</vt:lpstr>
      <vt:lpstr>HY견명조</vt:lpstr>
      <vt:lpstr>HY궁서</vt:lpstr>
      <vt:lpstr>HY수평선B</vt:lpstr>
      <vt:lpstr>굴림</vt:lpstr>
      <vt:lpstr>맑은 고딕</vt:lpstr>
      <vt:lpstr>양재깨비체B</vt:lpstr>
      <vt:lpstr>양재벨라체M</vt:lpstr>
      <vt:lpstr>휴먼모음T</vt:lpstr>
      <vt:lpstr>Arial</vt:lpstr>
      <vt:lpstr>Lucida Sans Unicode</vt:lpstr>
      <vt:lpstr>Verdana</vt:lpstr>
      <vt:lpstr>Wingdings</vt:lpstr>
      <vt:lpstr>Wingdings 2</vt:lpstr>
      <vt:lpstr>Wingdings 3</vt:lpstr>
      <vt:lpstr>광장</vt:lpstr>
      <vt:lpstr>임칙서와 아편전쟁</vt:lpstr>
      <vt:lpstr>1. 만주족의 흥기와 청 건국</vt:lpstr>
      <vt:lpstr>2. 강건성세康乾盛世- ①강희제</vt:lpstr>
      <vt:lpstr>2. 강건성세康乾盛世- ②옹정제</vt:lpstr>
      <vt:lpstr>2. 강건성세康乾盛世-③건륭제</vt:lpstr>
      <vt:lpstr>2. 강건성세康乾盛世-③건륭제</vt:lpstr>
      <vt:lpstr>3-1. 아편 전쟁 전 청의 정치사회 변화</vt:lpstr>
      <vt:lpstr>3-2. 아편전쟁 전 중영의 무역관계</vt:lpstr>
      <vt:lpstr>아편에 취한 청</vt:lpstr>
      <vt:lpstr>4. 임칙서林則徐(1785-1850)</vt:lpstr>
      <vt:lpstr>임칙서의 서양에 대한 태도</vt:lpstr>
      <vt:lpstr>5. 1차 아편전쟁의 발발과 추이</vt:lpstr>
      <vt:lpstr>1차 아편전쟁의 결과,  남경조약(1842년)</vt:lpstr>
      <vt:lpstr>6. 2차 아편전쟁(애로우호 사건, 1856)</vt:lpstr>
      <vt:lpstr>영불연합군의 북경점령과 북경조약</vt:lpstr>
      <vt:lpstr>아편전쟁의 역사적 성격</vt:lpstr>
      <vt:lpstr>7. 아편전쟁 이후,, 신해혁명(1911, 청의 멸망)</vt:lpstr>
    </vt:vector>
  </TitlesOfParts>
  <Company>XP SP3 FINAL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중화중화제국 명ㆍ청</dc:title>
  <dc:creator>snoopy</dc:creator>
  <cp:lastModifiedBy>home</cp:lastModifiedBy>
  <cp:revision>338</cp:revision>
  <dcterms:created xsi:type="dcterms:W3CDTF">2014-11-14T10:55:46Z</dcterms:created>
  <dcterms:modified xsi:type="dcterms:W3CDTF">2020-07-23T15:46:49Z</dcterms:modified>
</cp:coreProperties>
</file>